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4" r:id="rId3"/>
    <p:sldId id="257" r:id="rId4"/>
    <p:sldId id="285" r:id="rId5"/>
    <p:sldId id="283" r:id="rId6"/>
    <p:sldId id="258" r:id="rId7"/>
    <p:sldId id="259" r:id="rId8"/>
    <p:sldId id="279" r:id="rId9"/>
    <p:sldId id="286" r:id="rId10"/>
    <p:sldId id="282" r:id="rId11"/>
    <p:sldId id="260" r:id="rId12"/>
    <p:sldId id="277" r:id="rId13"/>
    <p:sldId id="287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07" autoAdjust="0"/>
  </p:normalViewPr>
  <p:slideViewPr>
    <p:cSldViewPr>
      <p:cViewPr varScale="1">
        <p:scale>
          <a:sx n="68" d="100"/>
          <a:sy n="68" d="100"/>
        </p:scale>
        <p:origin x="66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67F5B-3C5E-470E-9809-873F268E5721}" type="datetimeFigureOut">
              <a:rPr lang="it-IT" smtClean="0"/>
              <a:pPr/>
              <a:t>16/12/2020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6B1A9-5324-4887-AC35-4419B7EF9E6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B1A9-5324-4887-AC35-4419B7EF9E69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801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B1A9-5324-4887-AC35-4419B7EF9E69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8031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B1A9-5324-4887-AC35-4419B7EF9E69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B1A9-5324-4887-AC35-4419B7EF9E69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940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B1A9-5324-4887-AC35-4419B7EF9E69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76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0889-DABE-469A-AE46-09D742D6909B}" type="datetimeFigureOut">
              <a:rPr lang="it-IT" smtClean="0"/>
              <a:pPr/>
              <a:t>16/12/2020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5B45-1CDB-4E4E-9150-9E3173B32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0889-DABE-469A-AE46-09D742D6909B}" type="datetimeFigureOut">
              <a:rPr lang="it-IT" smtClean="0"/>
              <a:pPr/>
              <a:t>16/12/2020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5B45-1CDB-4E4E-9150-9E3173B32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0889-DABE-469A-AE46-09D742D6909B}" type="datetimeFigureOut">
              <a:rPr lang="it-IT" smtClean="0"/>
              <a:pPr/>
              <a:t>16/12/2020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5B45-1CDB-4E4E-9150-9E3173B32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0889-DABE-469A-AE46-09D742D6909B}" type="datetimeFigureOut">
              <a:rPr lang="it-IT" smtClean="0"/>
              <a:pPr/>
              <a:t>16/12/2020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5B45-1CDB-4E4E-9150-9E3173B32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0889-DABE-469A-AE46-09D742D6909B}" type="datetimeFigureOut">
              <a:rPr lang="it-IT" smtClean="0"/>
              <a:pPr/>
              <a:t>16/12/2020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5B45-1CDB-4E4E-9150-9E3173B32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0889-DABE-469A-AE46-09D742D6909B}" type="datetimeFigureOut">
              <a:rPr lang="it-IT" smtClean="0"/>
              <a:pPr/>
              <a:t>16/12/2020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5B45-1CDB-4E4E-9150-9E3173B32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0889-DABE-469A-AE46-09D742D6909B}" type="datetimeFigureOut">
              <a:rPr lang="it-IT" smtClean="0"/>
              <a:pPr/>
              <a:t>16/12/2020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5B45-1CDB-4E4E-9150-9E3173B32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0889-DABE-469A-AE46-09D742D6909B}" type="datetimeFigureOut">
              <a:rPr lang="it-IT" smtClean="0"/>
              <a:pPr/>
              <a:t>16/12/2020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5B45-1CDB-4E4E-9150-9E3173B32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0889-DABE-469A-AE46-09D742D6909B}" type="datetimeFigureOut">
              <a:rPr lang="it-IT" smtClean="0"/>
              <a:pPr/>
              <a:t>16/12/2020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5B45-1CDB-4E4E-9150-9E3173B32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0889-DABE-469A-AE46-09D742D6909B}" type="datetimeFigureOut">
              <a:rPr lang="it-IT" smtClean="0"/>
              <a:pPr/>
              <a:t>16/12/2020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5B45-1CDB-4E4E-9150-9E3173B32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0889-DABE-469A-AE46-09D742D6909B}" type="datetimeFigureOut">
              <a:rPr lang="it-IT" smtClean="0"/>
              <a:pPr/>
              <a:t>16/12/2020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5B45-1CDB-4E4E-9150-9E3173B32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B0889-DABE-469A-AE46-09D742D6909B}" type="datetimeFigureOut">
              <a:rPr lang="it-IT" smtClean="0"/>
              <a:pPr/>
              <a:t>16/12/2020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95B45-1CDB-4E4E-9150-9E3173B32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7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gif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btercrea.it/gma-prima-pagina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eitalia.it/" TargetMode="External"/><Relationship Id="rId2" Type="http://schemas.openxmlformats.org/officeDocument/2006/relationships/hyperlink" Target="mailto:globeitaliasifd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abtercrea.it/" TargetMode="External"/><Relationship Id="rId5" Type="http://schemas.openxmlformats.org/officeDocument/2006/relationships/hyperlink" Target="mailto:sandro.sutti@gmail.com" TargetMode="External"/><Relationship Id="rId4" Type="http://schemas.openxmlformats.org/officeDocument/2006/relationships/hyperlink" Target="mailto:labter@labtercrea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www.worldwaterday.org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7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9.jp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MNpro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57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4214818"/>
            <a:ext cx="6400800" cy="1752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rmAutofit fontScale="70000" lnSpcReduction="20000"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FIUMI DI PRIMAVERA (21esima ed) </a:t>
            </a:r>
            <a:br>
              <a:rPr lang="it-IT" b="1" dirty="0" smtClean="0">
                <a:solidFill>
                  <a:srgbClr val="002060"/>
                </a:solidFill>
              </a:rPr>
            </a:br>
            <a:r>
              <a:rPr lang="it-IT" b="1" dirty="0" smtClean="0">
                <a:solidFill>
                  <a:schemeClr val="bg1"/>
                </a:solidFill>
              </a:rPr>
              <a:t>GIORNATA MONDIALE DELL’ACQUA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A  MANTOVA  22 marzo 2021</a:t>
            </a:r>
            <a:br>
              <a:rPr lang="it-IT" b="1" dirty="0" smtClean="0">
                <a:solidFill>
                  <a:srgbClr val="002060"/>
                </a:solidFill>
              </a:rPr>
            </a:br>
            <a:r>
              <a:rPr lang="it-IT" b="1" dirty="0" smtClean="0">
                <a:solidFill>
                  <a:srgbClr val="002060"/>
                </a:solidFill>
              </a:rPr>
              <a:t/>
            </a:r>
            <a:br>
              <a:rPr lang="it-IT" b="1" dirty="0" smtClean="0">
                <a:solidFill>
                  <a:srgbClr val="002060"/>
                </a:solidFill>
              </a:rPr>
            </a:br>
            <a:r>
              <a:rPr lang="it-IT" b="1" dirty="0" smtClean="0">
                <a:solidFill>
                  <a:srgbClr val="002060"/>
                </a:solidFill>
              </a:rPr>
              <a:t>Prima Riunione Organizzativa Virtuale 10.12.2021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4" name="Immagine 3" descr="labter-crea-nuovo-logo-1-1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240263"/>
            <a:ext cx="904313" cy="768666"/>
          </a:xfrm>
          <a:prstGeom prst="rect">
            <a:avLst/>
          </a:prstGeom>
        </p:spPr>
      </p:pic>
      <p:pic>
        <p:nvPicPr>
          <p:cNvPr id="6" name="Immagine 5" descr="Logo IISS Bassa Friulana [rettangolo]-3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247103"/>
            <a:ext cx="1857011" cy="687094"/>
          </a:xfrm>
          <a:prstGeom prst="rect">
            <a:avLst/>
          </a:prstGeom>
        </p:spPr>
      </p:pic>
      <p:pic>
        <p:nvPicPr>
          <p:cNvPr id="8" name="Immagine 7" descr="globe-15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157979"/>
            <a:ext cx="1108513" cy="85725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32" y="189285"/>
            <a:ext cx="882932" cy="79463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65183"/>
            <a:ext cx="9525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 txBox="1">
            <a:spLocks/>
          </p:cNvSpPr>
          <p:nvPr/>
        </p:nvSpPr>
        <p:spPr>
          <a:xfrm>
            <a:off x="2800066" y="3461656"/>
            <a:ext cx="3487642" cy="1088264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dirty="0" smtClean="0">
                <a:solidFill>
                  <a:schemeClr val="bg1"/>
                </a:solidFill>
              </a:rPr>
              <a:t>Via alle proposte </a:t>
            </a:r>
            <a:br>
              <a:rPr lang="it-IT" sz="2800" dirty="0" smtClean="0">
                <a:solidFill>
                  <a:schemeClr val="bg1"/>
                </a:solidFill>
              </a:rPr>
            </a:br>
            <a:r>
              <a:rPr lang="it-IT" sz="2800" dirty="0" smtClean="0">
                <a:solidFill>
                  <a:schemeClr val="bg1"/>
                </a:solidFill>
              </a:rPr>
              <a:t>e alla discussione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11" name="Immagine 10" descr="labter-crea-nuovo-logo-1-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4833" y="224888"/>
            <a:ext cx="952381" cy="809524"/>
          </a:xfrm>
          <a:prstGeom prst="rect">
            <a:avLst/>
          </a:prstGeom>
        </p:spPr>
      </p:pic>
      <p:pic>
        <p:nvPicPr>
          <p:cNvPr id="12" name="Immagine 11" descr="Logo IISS Bassa Friulana [rettangolo]-3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3301" y="294294"/>
            <a:ext cx="1857011" cy="687094"/>
          </a:xfrm>
          <a:prstGeom prst="rect">
            <a:avLst/>
          </a:prstGeom>
        </p:spPr>
      </p:pic>
      <p:pic>
        <p:nvPicPr>
          <p:cNvPr id="13" name="Immagine 12" descr="globe-15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5152" y="270559"/>
            <a:ext cx="928684" cy="71818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90" y="1609670"/>
            <a:ext cx="1553990" cy="120175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90" y="258097"/>
            <a:ext cx="882932" cy="794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abter-crea-nuovo-logo-1-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584" y="142852"/>
            <a:ext cx="952381" cy="809524"/>
          </a:xfrm>
          <a:prstGeom prst="rect">
            <a:avLst/>
          </a:prstGeom>
        </p:spPr>
      </p:pic>
      <p:pic>
        <p:nvPicPr>
          <p:cNvPr id="5" name="Immagine 4" descr="Logo IISS Bassa Friulana [rettangolo]-3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2716" y="214290"/>
            <a:ext cx="1857011" cy="687094"/>
          </a:xfrm>
          <a:prstGeom prst="rect">
            <a:avLst/>
          </a:prstGeom>
        </p:spPr>
      </p:pic>
      <p:pic>
        <p:nvPicPr>
          <p:cNvPr id="6" name="Immagine 5" descr="logo-globe-italia-2015-1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0410" y="214290"/>
            <a:ext cx="939942" cy="714356"/>
          </a:xfrm>
          <a:prstGeom prst="rect">
            <a:avLst/>
          </a:prstGeom>
        </p:spPr>
      </p:pic>
      <p:pic>
        <p:nvPicPr>
          <p:cNvPr id="7" name="Immagine 6" descr="globe-15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7732" y="214290"/>
            <a:ext cx="928684" cy="718182"/>
          </a:xfrm>
          <a:prstGeom prst="rect">
            <a:avLst/>
          </a:prstGeom>
        </p:spPr>
      </p:pic>
      <p:pic>
        <p:nvPicPr>
          <p:cNvPr id="8" name="Immagine 7" descr="wwd-logo-generico-3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2003114" cy="661028"/>
          </a:xfrm>
          <a:prstGeom prst="rect">
            <a:avLst/>
          </a:prstGeom>
          <a:ln>
            <a:noFill/>
          </a:ln>
        </p:spPr>
      </p:pic>
      <p:sp>
        <p:nvSpPr>
          <p:cNvPr id="11" name="Segnaposto contenuto 2"/>
          <p:cNvSpPr txBox="1">
            <a:spLocks/>
          </p:cNvSpPr>
          <p:nvPr/>
        </p:nvSpPr>
        <p:spPr>
          <a:xfrm>
            <a:off x="683568" y="2344635"/>
            <a:ext cx="8229600" cy="1465923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t-IT" sz="2400" dirty="0" smtClean="0">
                <a:solidFill>
                  <a:schemeClr val="bg1"/>
                </a:solidFill>
              </a:rPr>
              <a:t>Fondazione Le Pescherie di Giulio Romano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t-IT" sz="2400" dirty="0" smtClean="0">
                <a:solidFill>
                  <a:schemeClr val="bg1"/>
                </a:solidFill>
              </a:rPr>
              <a:t>Pro Loco Amici di Rivalta e </a:t>
            </a:r>
            <a:r>
              <a:rPr lang="it-IT" sz="2400" dirty="0" err="1" smtClean="0">
                <a:solidFill>
                  <a:schemeClr val="bg1"/>
                </a:solidFill>
              </a:rPr>
              <a:t>Ass</a:t>
            </a:r>
            <a:r>
              <a:rPr lang="it-IT" sz="2400" dirty="0" smtClean="0">
                <a:solidFill>
                  <a:schemeClr val="bg1"/>
                </a:solidFill>
              </a:rPr>
              <a:t>. Amici del Mincio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t-IT" sz="2400" dirty="0" smtClean="0">
                <a:solidFill>
                  <a:schemeClr val="bg1"/>
                </a:solidFill>
              </a:rPr>
              <a:t>Circolo Subacqueo Mantovano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it-IT" sz="24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it-IT" sz="2400" dirty="0" smtClean="0">
              <a:solidFill>
                <a:schemeClr val="bg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120915" y="4185084"/>
            <a:ext cx="7123493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Partner storici che non abbiamo sentito, ma che </a:t>
            </a:r>
            <a:r>
              <a:rPr lang="it-IT" sz="2400" b="1" dirty="0" smtClean="0">
                <a:solidFill>
                  <a:schemeClr val="bg1"/>
                </a:solidFill>
              </a:rPr>
              <a:t>confidiamo potranno partecipare</a:t>
            </a:r>
            <a:endParaRPr lang="it-IT" sz="2400" b="1" dirty="0" smtClean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412032" y="1205136"/>
            <a:ext cx="6480720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Soggetti non presenti, che hanno annunciato la loro partecipazione</a:t>
            </a: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683568" y="5202817"/>
            <a:ext cx="8229600" cy="15295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t-IT" sz="2400" dirty="0" smtClean="0">
                <a:solidFill>
                  <a:schemeClr val="bg1"/>
                </a:solidFill>
              </a:rPr>
              <a:t>ERSAF Lombardia sede di Mantova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t-IT" sz="2400" dirty="0" smtClean="0">
                <a:solidFill>
                  <a:schemeClr val="bg1"/>
                </a:solidFill>
              </a:rPr>
              <a:t>Federazione Italiana Pesca Sportiva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t-IT" sz="2400" dirty="0" err="1" smtClean="0">
                <a:solidFill>
                  <a:schemeClr val="bg1"/>
                </a:solidFill>
              </a:rPr>
              <a:t>Ass</a:t>
            </a:r>
            <a:r>
              <a:rPr lang="it-IT" sz="2400" dirty="0" smtClean="0">
                <a:solidFill>
                  <a:schemeClr val="bg1"/>
                </a:solidFill>
              </a:rPr>
              <a:t>. Amici della Vallazza</a:t>
            </a:r>
            <a:br>
              <a:rPr lang="it-IT" sz="2400" dirty="0" smtClean="0">
                <a:solidFill>
                  <a:schemeClr val="bg1"/>
                </a:solidFill>
              </a:rPr>
            </a:br>
            <a:endParaRPr lang="it-IT" sz="24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it-IT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071670" y="1000108"/>
            <a:ext cx="4572032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1"/>
                </a:solidFill>
              </a:rPr>
              <a:t>Immagini e documenti delle GMA 2000-2019</a:t>
            </a:r>
            <a:endParaRPr lang="it-IT" sz="3600" b="1" dirty="0">
              <a:solidFill>
                <a:schemeClr val="bg1"/>
              </a:solidFill>
            </a:endParaRPr>
          </a:p>
        </p:txBody>
      </p:sp>
      <p:sp>
        <p:nvSpPr>
          <p:cNvPr id="5" name="CasellaDiTesto 4">
            <a:hlinkClick r:id="rId2"/>
          </p:cNvPr>
          <p:cNvSpPr txBox="1"/>
          <p:nvPr/>
        </p:nvSpPr>
        <p:spPr>
          <a:xfrm>
            <a:off x="714348" y="2571744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http://</a:t>
            </a:r>
            <a:r>
              <a:rPr lang="it-I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www.labtercrea.it/gma-prima-pagina.htm</a:t>
            </a:r>
            <a:endParaRPr lang="it-IT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86050" y="5000636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www.globeitalia.it</a:t>
            </a:r>
            <a:endParaRPr lang="it-IT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071670" y="3714752"/>
            <a:ext cx="4572032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1"/>
                </a:solidFill>
              </a:rPr>
              <a:t>Info e aggiornamenti </a:t>
            </a:r>
            <a:endParaRPr lang="it-IT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1896382"/>
            <a:ext cx="9108504" cy="5693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</a:br>
            <a:endParaRPr lang="en-US" sz="1100" b="1" dirty="0" smtClean="0">
              <a:solidFill>
                <a:schemeClr val="bg1"/>
              </a:solidFill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-17748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262100" y="907073"/>
            <a:ext cx="70462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000" b="1" dirty="0" err="1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Labter-Crea</a:t>
            </a:r>
            <a: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Mantova</a:t>
            </a:r>
            <a: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</a:br>
            <a: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Via </a:t>
            </a:r>
            <a:r>
              <a:rPr lang="en-US" sz="2000" b="1" dirty="0" err="1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Spolverina</a:t>
            </a:r>
            <a: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 3, 46100 </a:t>
            </a:r>
            <a:r>
              <a:rPr lang="en-US" sz="2000" b="1" dirty="0" err="1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Mantova</a:t>
            </a:r>
            <a: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</a:br>
            <a:r>
              <a:rPr lang="en-US" sz="2000" b="1" dirty="0" err="1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Cel</a:t>
            </a:r>
            <a: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. 333 8054 566</a:t>
            </a:r>
            <a:b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</a:br>
            <a: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         </a:t>
            </a:r>
            <a:endParaRPr lang="en-US" sz="2000" b="1" dirty="0">
              <a:solidFill>
                <a:schemeClr val="bg1"/>
              </a:solidFill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1520" y="4337547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Paola </a:t>
            </a:r>
            <a:r>
              <a:rPr lang="en-US" sz="2000" b="1" dirty="0" err="1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Zanon</a:t>
            </a:r>
            <a: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Graziella</a:t>
            </a:r>
            <a: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Mocellin</a:t>
            </a:r>
            <a: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, </a:t>
            </a:r>
            <a: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Michele </a:t>
            </a:r>
            <a:r>
              <a:rPr lang="en-US" sz="2000" b="1" dirty="0" err="1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Baraldi</a:t>
            </a:r>
            <a: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, Fabio </a:t>
            </a:r>
            <a:r>
              <a:rPr lang="en-US" sz="2000" b="1" dirty="0" err="1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Rivolt</a:t>
            </a:r>
            <a: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, Marco Faggioli</a:t>
            </a:r>
            <a:b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</a:br>
            <a: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Team </a:t>
            </a:r>
            <a: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GLOBE Italia</a:t>
            </a:r>
            <a:endParaRPr lang="en-US" sz="2000" b="1" dirty="0">
              <a:solidFill>
                <a:schemeClr val="bg1"/>
              </a:solidFill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520" y="5177801"/>
            <a:ext cx="8496944" cy="10310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Courier New" pitchFamily="49" charset="0"/>
              </a:rPr>
              <a:t>Email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Courier New" pitchFamily="49" charset="0"/>
              </a:rPr>
              <a:t>       </a:t>
            </a:r>
            <a: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  <a:hlinkClick r:id="rId2"/>
              </a:rPr>
              <a:t>globeitaliasifd@gmail.com</a:t>
            </a:r>
            <a: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</a:br>
            <a:r>
              <a:rPr lang="en-US" sz="1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/>
            </a:r>
            <a:br>
              <a:rPr lang="en-US" sz="1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</a:b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Courier New" pitchFamily="49" charset="0"/>
              </a:rPr>
              <a:t>Web    </a:t>
            </a:r>
            <a: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       </a:t>
            </a:r>
            <a: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  <a:hlinkClick r:id="rId3"/>
              </a:rPr>
              <a:t>www.globeitalia.it</a:t>
            </a:r>
            <a: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</a:br>
            <a:endParaRPr lang="en-US" sz="1100" b="1" dirty="0" smtClean="0">
              <a:solidFill>
                <a:schemeClr val="bg1"/>
              </a:solidFill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34897" y="3629661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000" b="1" dirty="0" err="1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Lorella</a:t>
            </a:r>
            <a: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Rigonat</a:t>
            </a:r>
            <a: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, </a:t>
            </a:r>
            <a:r>
              <a:rPr lang="en-US" sz="2000" b="1" dirty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Sandro </a:t>
            </a:r>
            <a:r>
              <a:rPr lang="en-US" sz="2000" b="1" dirty="0" err="1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Sutti</a:t>
            </a:r>
            <a:r>
              <a:rPr lang="en-US" sz="2000" b="1" dirty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, Maria </a:t>
            </a:r>
            <a: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Pia </a:t>
            </a:r>
            <a:r>
              <a:rPr lang="en-US" sz="2000" b="1" dirty="0" err="1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Coceano</a:t>
            </a:r>
            <a: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</a:br>
            <a:r>
              <a:rPr lang="en-US" sz="2000" b="1" dirty="0" err="1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Coordinamento</a:t>
            </a:r>
            <a: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GLOBE Italia</a:t>
            </a:r>
            <a:endParaRPr lang="en-US" sz="2000" b="1" dirty="0">
              <a:solidFill>
                <a:schemeClr val="bg1"/>
              </a:solidFill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2100" y="2078218"/>
            <a:ext cx="819833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Courier New" pitchFamily="49" charset="0"/>
              </a:rPr>
              <a:t>Email </a:t>
            </a:r>
            <a:r>
              <a:rPr lang="en-US" b="1" dirty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         </a:t>
            </a:r>
            <a:r>
              <a:rPr lang="en-US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  <a:hlinkClick r:id="rId4"/>
              </a:rPr>
              <a:t>labter@labtercrea.it</a:t>
            </a:r>
            <a:r>
              <a:rPr lang="en-US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   </a:t>
            </a:r>
            <a:r>
              <a:rPr lang="en-US" b="1" dirty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  <a:hlinkClick r:id="rId5"/>
              </a:rPr>
              <a:t>sandro.sutti@gmail.com</a:t>
            </a:r>
            <a:endParaRPr lang="en-US" b="1" dirty="0">
              <a:solidFill>
                <a:schemeClr val="bg1"/>
              </a:solidFill>
              <a:ea typeface="Times New Roman" pitchFamily="18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Courier New" pitchFamily="49" charset="0"/>
              </a:rPr>
              <a:t>Web </a:t>
            </a:r>
            <a:r>
              <a:rPr lang="en-US" b="1" dirty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</a:rPr>
              <a:t>          </a:t>
            </a:r>
            <a:r>
              <a:rPr lang="en-US" b="1" dirty="0" smtClean="0">
                <a:solidFill>
                  <a:schemeClr val="bg1"/>
                </a:solidFill>
                <a:ea typeface="Times New Roman" pitchFamily="18" charset="0"/>
                <a:cs typeface="Courier New" pitchFamily="49" charset="0"/>
                <a:hlinkClick r:id="rId6"/>
              </a:rPr>
              <a:t>www.labtercrea.it</a:t>
            </a:r>
            <a:endParaRPr lang="en-US" b="1" dirty="0">
              <a:solidFill>
                <a:schemeClr val="bg1"/>
              </a:solidFill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56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69186"/>
          </a:xfr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/>
            </a:r>
            <a:br>
              <a:rPr lang="it-IT" sz="2400" dirty="0" smtClean="0">
                <a:solidFill>
                  <a:schemeClr val="bg1"/>
                </a:solidFill>
              </a:rPr>
            </a:br>
            <a:r>
              <a:rPr lang="it-IT" b="1" dirty="0" smtClean="0">
                <a:solidFill>
                  <a:schemeClr val="bg1"/>
                </a:solidFill>
              </a:rPr>
              <a:t>Scopo ufficiale del WWD </a:t>
            </a:r>
            <a:br>
              <a:rPr lang="it-IT" b="1" dirty="0" smtClean="0">
                <a:solidFill>
                  <a:schemeClr val="bg1"/>
                </a:solidFill>
              </a:rPr>
            </a:br>
            <a:r>
              <a:rPr lang="it-IT" b="1" dirty="0" smtClean="0">
                <a:solidFill>
                  <a:schemeClr val="bg1"/>
                </a:solidFill>
              </a:rPr>
              <a:t>per le Nazioni Unite (UN)</a:t>
            </a:r>
            <a:endParaRPr lang="it-IT" sz="2400" dirty="0" smtClean="0">
              <a:solidFill>
                <a:schemeClr val="bg1"/>
              </a:solidFill>
            </a:endParaRP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Sensibilizzare i cittadini sul fatto che</a:t>
            </a:r>
            <a:r>
              <a:rPr lang="it-IT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it-IT" sz="2400" dirty="0" smtClean="0">
                <a:solidFill>
                  <a:schemeClr val="bg1"/>
                </a:solidFill>
              </a:rPr>
              <a:t>2,2 </a:t>
            </a:r>
            <a:r>
              <a:rPr lang="it-IT" sz="2400" dirty="0">
                <a:solidFill>
                  <a:schemeClr val="bg1"/>
                </a:solidFill>
              </a:rPr>
              <a:t>G persone non hanno accesso all’acqua potabile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Agire </a:t>
            </a:r>
            <a:r>
              <a:rPr lang="it-IT" sz="2400" dirty="0">
                <a:solidFill>
                  <a:schemeClr val="bg1"/>
                </a:solidFill>
              </a:rPr>
              <a:t>per affrontare la crisi idrica globale e raggiungere </a:t>
            </a:r>
            <a:r>
              <a:rPr lang="it-IT" sz="2400" b="1" dirty="0">
                <a:solidFill>
                  <a:srgbClr val="FFFF00"/>
                </a:solidFill>
              </a:rPr>
              <a:t>l'obiettivo di sviluppo sostenibile 6</a:t>
            </a:r>
            <a:r>
              <a:rPr lang="it-IT" sz="2400" dirty="0">
                <a:solidFill>
                  <a:schemeClr val="bg1"/>
                </a:solidFill>
              </a:rPr>
              <a:t>: </a:t>
            </a:r>
            <a:r>
              <a:rPr lang="it-IT" sz="2400" dirty="0" smtClean="0">
                <a:solidFill>
                  <a:schemeClr val="bg1"/>
                </a:solidFill>
              </a:rPr>
              <a:t/>
            </a:r>
            <a:br>
              <a:rPr lang="it-IT" sz="2400" dirty="0" smtClean="0">
                <a:solidFill>
                  <a:schemeClr val="bg1"/>
                </a:solidFill>
              </a:rPr>
            </a:br>
            <a:r>
              <a:rPr lang="it-IT" sz="2400" dirty="0" smtClean="0">
                <a:solidFill>
                  <a:schemeClr val="bg1"/>
                </a:solidFill>
              </a:rPr>
              <a:t>acqua pulita e </a:t>
            </a:r>
            <a:r>
              <a:rPr lang="it-IT" sz="2400" dirty="0">
                <a:solidFill>
                  <a:schemeClr val="bg1"/>
                </a:solidFill>
              </a:rPr>
              <a:t>servizi igienico-sanitari per tutti entro il </a:t>
            </a:r>
            <a:r>
              <a:rPr lang="it-IT" sz="2400" dirty="0" smtClean="0">
                <a:solidFill>
                  <a:schemeClr val="bg1"/>
                </a:solidFill>
              </a:rPr>
              <a:t>2030</a:t>
            </a:r>
            <a:endParaRPr lang="it-IT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 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5" name="Immagine 4" descr="labter-crea-nuovo-logo-1-1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911" y="142852"/>
            <a:ext cx="952381" cy="809524"/>
          </a:xfrm>
          <a:prstGeom prst="rect">
            <a:avLst/>
          </a:prstGeom>
        </p:spPr>
      </p:pic>
      <p:pic>
        <p:nvPicPr>
          <p:cNvPr id="6" name="Immagine 5" descr="Logo IISS Bassa Friulana [rettangolo]-3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73940"/>
            <a:ext cx="1857011" cy="687094"/>
          </a:xfrm>
          <a:prstGeom prst="rect">
            <a:avLst/>
          </a:prstGeom>
        </p:spPr>
      </p:pic>
      <p:pic>
        <p:nvPicPr>
          <p:cNvPr id="8" name="Immagine 7" descr="globe-15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8624" y="142852"/>
            <a:ext cx="928684" cy="71818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44824"/>
            <a:ext cx="1409654" cy="109013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5" y="142852"/>
            <a:ext cx="882932" cy="79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7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69186"/>
          </a:xfr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Tema ufficiale della manifestazione: </a:t>
            </a:r>
            <a:br>
              <a:rPr lang="it-IT" sz="2400" dirty="0" smtClean="0">
                <a:solidFill>
                  <a:schemeClr val="bg1"/>
                </a:solidFill>
              </a:rPr>
            </a:br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sz="2800" b="1" dirty="0" err="1" smtClean="0">
                <a:solidFill>
                  <a:schemeClr val="bg1"/>
                </a:solidFill>
              </a:rPr>
              <a:t>Valuing</a:t>
            </a:r>
            <a:r>
              <a:rPr lang="it-IT" sz="2800" b="1" dirty="0" smtClean="0">
                <a:solidFill>
                  <a:schemeClr val="bg1"/>
                </a:solidFill>
              </a:rPr>
              <a:t> Water (Dare valore all’acqua) </a:t>
            </a:r>
            <a:r>
              <a:rPr lang="it-IT" sz="2400" dirty="0" smtClean="0">
                <a:solidFill>
                  <a:schemeClr val="bg1"/>
                </a:solidFill>
              </a:rPr>
              <a:t/>
            </a:r>
            <a:br>
              <a:rPr lang="it-IT" sz="2400" dirty="0" smtClean="0">
                <a:solidFill>
                  <a:schemeClr val="bg1"/>
                </a:solidFill>
              </a:rPr>
            </a:br>
            <a:r>
              <a:rPr lang="it-IT" sz="2400" dirty="0" smtClean="0">
                <a:solidFill>
                  <a:schemeClr val="bg1"/>
                </a:solidFill>
              </a:rPr>
              <a:t/>
            </a:r>
            <a:br>
              <a:rPr lang="it-IT" sz="2400" dirty="0" smtClean="0">
                <a:solidFill>
                  <a:schemeClr val="bg1"/>
                </a:solidFill>
              </a:rPr>
            </a:br>
            <a:r>
              <a:rPr lang="it-IT" sz="2400" dirty="0" smtClean="0">
                <a:solidFill>
                  <a:schemeClr val="bg1"/>
                </a:solidFill>
              </a:rPr>
              <a:t/>
            </a:r>
            <a:br>
              <a:rPr lang="it-IT" sz="2400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>Oltre </a:t>
            </a:r>
            <a:r>
              <a:rPr lang="it-IT" dirty="0">
                <a:solidFill>
                  <a:schemeClr val="bg1"/>
                </a:solidFill>
              </a:rPr>
              <a:t>alle questioni relative ai </a:t>
            </a:r>
            <a:r>
              <a:rPr lang="it-IT" b="1" dirty="0">
                <a:solidFill>
                  <a:srgbClr val="FFFF00"/>
                </a:solidFill>
              </a:rPr>
              <a:t>prezzi</a:t>
            </a:r>
            <a:r>
              <a:rPr lang="it-IT" dirty="0">
                <a:solidFill>
                  <a:schemeClr val="bg1"/>
                </a:solidFill>
              </a:rPr>
              <a:t>, questo argomento include il </a:t>
            </a:r>
            <a:r>
              <a:rPr lang="it-IT" b="1" dirty="0">
                <a:solidFill>
                  <a:srgbClr val="FFFF00"/>
                </a:solidFill>
              </a:rPr>
              <a:t>valore ambientale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b="1" dirty="0">
                <a:solidFill>
                  <a:srgbClr val="FFFF00"/>
                </a:solidFill>
              </a:rPr>
              <a:t>sociale</a:t>
            </a:r>
            <a:r>
              <a:rPr lang="it-IT" dirty="0">
                <a:solidFill>
                  <a:schemeClr val="bg1"/>
                </a:solidFill>
              </a:rPr>
              <a:t> e </a:t>
            </a:r>
            <a:r>
              <a:rPr lang="it-IT" b="1" dirty="0">
                <a:solidFill>
                  <a:srgbClr val="FFFF00"/>
                </a:solidFill>
              </a:rPr>
              <a:t>culturale </a:t>
            </a:r>
            <a:r>
              <a:rPr lang="it-IT" dirty="0">
                <a:solidFill>
                  <a:schemeClr val="bg1"/>
                </a:solidFill>
              </a:rPr>
              <a:t>che le persone attribuiscono all'acqua.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</p:txBody>
      </p:sp>
      <p:pic>
        <p:nvPicPr>
          <p:cNvPr id="5" name="Immagine 4" descr="labter-crea-nuovo-logo-1-1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42852"/>
            <a:ext cx="952381" cy="809524"/>
          </a:xfrm>
          <a:prstGeom prst="rect">
            <a:avLst/>
          </a:prstGeom>
        </p:spPr>
      </p:pic>
      <p:pic>
        <p:nvPicPr>
          <p:cNvPr id="6" name="Immagine 5" descr="Logo IISS Bassa Friulana [rettangolo]-3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3603" y="252875"/>
            <a:ext cx="1857011" cy="687094"/>
          </a:xfrm>
          <a:prstGeom prst="rect">
            <a:avLst/>
          </a:prstGeom>
        </p:spPr>
      </p:pic>
      <p:pic>
        <p:nvPicPr>
          <p:cNvPr id="8" name="Immagine 7" descr="globe-15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0205" y="245798"/>
            <a:ext cx="928684" cy="71818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556792"/>
            <a:ext cx="1489821" cy="115212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7737"/>
            <a:ext cx="882932" cy="794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6191" y="1484784"/>
            <a:ext cx="8229600" cy="5169186"/>
          </a:xfr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it-IT" sz="2400" b="1" dirty="0" smtClean="0">
                <a:solidFill>
                  <a:srgbClr val="FFFF00"/>
                </a:solidFill>
              </a:rPr>
              <a:t>Campagna mondiale sui social media fino </a:t>
            </a:r>
            <a:br>
              <a:rPr lang="it-IT" sz="2400" b="1" dirty="0" smtClean="0">
                <a:solidFill>
                  <a:srgbClr val="FFFF00"/>
                </a:solidFill>
              </a:rPr>
            </a:br>
            <a:r>
              <a:rPr lang="it-IT" sz="2400" b="1" dirty="0" smtClean="0">
                <a:solidFill>
                  <a:srgbClr val="FFFF00"/>
                </a:solidFill>
              </a:rPr>
              <a:t>a fine dicembre:</a:t>
            </a:r>
            <a:endParaRPr lang="it-IT" sz="2400" b="1" dirty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</a:rPr>
              <a:t> si raccolgono commenti su come le persone</a:t>
            </a:r>
            <a:br>
              <a:rPr lang="it-IT" sz="2400" dirty="0" smtClean="0">
                <a:solidFill>
                  <a:schemeClr val="bg1"/>
                </a:solidFill>
              </a:rPr>
            </a:br>
            <a:r>
              <a:rPr lang="it-IT" sz="2400" dirty="0" smtClean="0">
                <a:solidFill>
                  <a:schemeClr val="bg1"/>
                </a:solidFill>
              </a:rPr>
              <a:t>valutino l’acqua sul piano economico, sociale </a:t>
            </a:r>
            <a:br>
              <a:rPr lang="it-IT" sz="2400" dirty="0" smtClean="0">
                <a:solidFill>
                  <a:schemeClr val="bg1"/>
                </a:solidFill>
              </a:rPr>
            </a:br>
            <a:r>
              <a:rPr lang="it-IT" sz="2400" dirty="0" smtClean="0">
                <a:solidFill>
                  <a:schemeClr val="bg1"/>
                </a:solidFill>
              </a:rPr>
              <a:t>e culturale e 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bg1"/>
                </a:solidFill>
              </a:rPr>
              <a:t>s</a:t>
            </a:r>
            <a:r>
              <a:rPr lang="it-IT" sz="2400" dirty="0" smtClean="0">
                <a:solidFill>
                  <a:schemeClr val="bg1"/>
                </a:solidFill>
              </a:rPr>
              <a:t>u quale ruolo giochi l’acqua nelle loro vite</a:t>
            </a:r>
            <a:endParaRPr lang="it-IT" sz="2400" dirty="0">
              <a:solidFill>
                <a:schemeClr val="bg1"/>
              </a:solidFill>
            </a:endParaRPr>
          </a:p>
          <a:p>
            <a:pPr>
              <a:buNone/>
            </a:pPr>
            <a:endParaRPr lang="it-IT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Join the digital campaign #Water2me, start by visiting the 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bg1"/>
                </a:solidFill>
                <a:hlinkClick r:id="rId3"/>
              </a:rPr>
              <a:t>World </a:t>
            </a:r>
            <a:r>
              <a:rPr lang="en-US" dirty="0">
                <a:solidFill>
                  <a:schemeClr val="bg1"/>
                </a:solidFill>
                <a:hlinkClick r:id="rId3"/>
              </a:rPr>
              <a:t>Water Day 2021 campaign site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>
              <a:buNone/>
            </a:pP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5" name="Immagine 4" descr="labter-crea-nuovo-logo-1-1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315220"/>
            <a:ext cx="952381" cy="809524"/>
          </a:xfrm>
          <a:prstGeom prst="rect">
            <a:avLst/>
          </a:prstGeom>
        </p:spPr>
      </p:pic>
      <p:pic>
        <p:nvPicPr>
          <p:cNvPr id="6" name="Immagine 5" descr="Logo IISS Bassa Friulana [rettangolo]-3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0404" y="405524"/>
            <a:ext cx="1857011" cy="687094"/>
          </a:xfrm>
          <a:prstGeom prst="rect">
            <a:avLst/>
          </a:prstGeom>
        </p:spPr>
      </p:pic>
      <p:pic>
        <p:nvPicPr>
          <p:cNvPr id="8" name="Immagine 7" descr="globe-15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330105"/>
            <a:ext cx="928684" cy="71818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02" y="1700808"/>
            <a:ext cx="1514438" cy="117116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30105"/>
            <a:ext cx="882932" cy="79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5169186"/>
          </a:xfr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None/>
            </a:pPr>
            <a:endParaRPr lang="it-IT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Altri temi</a:t>
            </a:r>
          </a:p>
          <a:p>
            <a:pPr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</a:rPr>
              <a:t>Acqua e Cambiamenti </a:t>
            </a:r>
            <a:r>
              <a:rPr lang="it-IT" sz="2400" dirty="0">
                <a:solidFill>
                  <a:schemeClr val="bg1"/>
                </a:solidFill>
              </a:rPr>
              <a:t>C</a:t>
            </a:r>
            <a:r>
              <a:rPr lang="it-IT" sz="2400" dirty="0" smtClean="0">
                <a:solidFill>
                  <a:schemeClr val="bg1"/>
                </a:solidFill>
              </a:rPr>
              <a:t>limatici</a:t>
            </a:r>
          </a:p>
          <a:p>
            <a:pPr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-    Acqua-Energia</a:t>
            </a:r>
          </a:p>
          <a:p>
            <a:pPr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</a:rPr>
              <a:t>Diritto all’Acqua</a:t>
            </a:r>
            <a:endParaRPr lang="it-IT" sz="24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</a:rPr>
              <a:t>Contratto di Fiume Mincio </a:t>
            </a:r>
          </a:p>
          <a:p>
            <a:pPr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</a:rPr>
              <a:t>Acqua e Agricoltura</a:t>
            </a:r>
          </a:p>
          <a:p>
            <a:pPr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</a:rPr>
              <a:t>Gestione dell’Acqua</a:t>
            </a:r>
          </a:p>
          <a:p>
            <a:pPr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</a:rPr>
              <a:t>Le Microplastiche nelle Acque Superficiali</a:t>
            </a:r>
          </a:p>
          <a:p>
            <a:pPr marL="0" indent="0">
              <a:buNone/>
            </a:pPr>
            <a:r>
              <a:rPr lang="it-IT" sz="2400" b="1" dirty="0" smtClean="0">
                <a:solidFill>
                  <a:srgbClr val="FFFF00"/>
                </a:solidFill>
              </a:rPr>
              <a:t>     (nell’ottica dell’Agenda 2030 delle Nazioni Unite per lo Sviluppo Sostenibile, in particolare per gli obiettivi n. 3, 6, 7, 12, 13 14, 15)</a:t>
            </a:r>
            <a:endParaRPr lang="it-IT" sz="2400" b="1" dirty="0">
              <a:solidFill>
                <a:srgbClr val="FFFF00"/>
              </a:solidFill>
            </a:endParaRPr>
          </a:p>
        </p:txBody>
      </p:sp>
      <p:pic>
        <p:nvPicPr>
          <p:cNvPr id="5" name="Immagine 4" descr="labter-crea-nuovo-logo-1-1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42852"/>
            <a:ext cx="952381" cy="809524"/>
          </a:xfrm>
          <a:prstGeom prst="rect">
            <a:avLst/>
          </a:prstGeom>
        </p:spPr>
      </p:pic>
      <p:pic>
        <p:nvPicPr>
          <p:cNvPr id="6" name="Immagine 5" descr="Logo IISS Bassa Friulana [rettangolo]-3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21626"/>
            <a:ext cx="1857011" cy="687094"/>
          </a:xfrm>
          <a:prstGeom prst="rect">
            <a:avLst/>
          </a:prstGeom>
        </p:spPr>
      </p:pic>
      <p:pic>
        <p:nvPicPr>
          <p:cNvPr id="8" name="Immagine 7" descr="globe-15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9380" y="214290"/>
            <a:ext cx="928684" cy="71818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772816"/>
            <a:ext cx="1514438" cy="117116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10" y="176061"/>
            <a:ext cx="882932" cy="79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0788" y="2276872"/>
            <a:ext cx="8429684" cy="3857652"/>
          </a:xfr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it-IT" sz="9800" cap="all" dirty="0" smtClean="0">
                <a:solidFill>
                  <a:schemeClr val="bg1"/>
                </a:solidFill>
              </a:rPr>
              <a:t/>
            </a:r>
            <a:br>
              <a:rPr lang="it-IT" sz="9800" cap="all" dirty="0" smtClean="0">
                <a:solidFill>
                  <a:schemeClr val="bg1"/>
                </a:solidFill>
              </a:rPr>
            </a:br>
            <a:r>
              <a:rPr lang="it-IT" sz="9800" cap="all" dirty="0" smtClean="0">
                <a:solidFill>
                  <a:schemeClr val="bg1"/>
                </a:solidFill>
              </a:rPr>
              <a:t>Programma Generale</a:t>
            </a:r>
            <a:r>
              <a:rPr lang="it-IT" sz="9800" dirty="0" smtClean="0">
                <a:solidFill>
                  <a:schemeClr val="bg1"/>
                </a:solidFill>
              </a:rPr>
              <a:t/>
            </a:r>
            <a:br>
              <a:rPr lang="it-IT" sz="9800" dirty="0" smtClean="0">
                <a:solidFill>
                  <a:schemeClr val="bg1"/>
                </a:solidFill>
              </a:rPr>
            </a:br>
            <a:endParaRPr lang="it-IT" sz="9800" dirty="0" smtClean="0">
              <a:solidFill>
                <a:schemeClr val="bg1"/>
              </a:solidFill>
            </a:endParaRPr>
          </a:p>
          <a:p>
            <a:r>
              <a:rPr lang="it-IT" sz="9800" dirty="0">
                <a:solidFill>
                  <a:schemeClr val="bg1"/>
                </a:solidFill>
              </a:rPr>
              <a:t> </a:t>
            </a:r>
            <a:r>
              <a:rPr lang="it-IT" sz="9800" dirty="0" smtClean="0">
                <a:solidFill>
                  <a:schemeClr val="bg1"/>
                </a:solidFill>
              </a:rPr>
              <a:t>  </a:t>
            </a:r>
            <a:r>
              <a:rPr lang="it-IT" sz="6700" dirty="0" smtClean="0">
                <a:solidFill>
                  <a:schemeClr val="bg1"/>
                </a:solidFill>
              </a:rPr>
              <a:t>Da definire una volta che si avrà il </a:t>
            </a:r>
            <a:br>
              <a:rPr lang="it-IT" sz="6700" dirty="0" smtClean="0">
                <a:solidFill>
                  <a:schemeClr val="bg1"/>
                </a:solidFill>
              </a:rPr>
            </a:br>
            <a:r>
              <a:rPr lang="it-IT" sz="6700" dirty="0" smtClean="0">
                <a:solidFill>
                  <a:schemeClr val="bg1"/>
                </a:solidFill>
              </a:rPr>
              <a:t>    Quadro Generale delle proposte</a:t>
            </a:r>
            <a:endParaRPr lang="it-IT" sz="9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sz="9800" dirty="0" smtClean="0">
              <a:solidFill>
                <a:schemeClr val="bg1"/>
              </a:solidFill>
            </a:endParaRPr>
          </a:p>
        </p:txBody>
      </p:sp>
      <p:pic>
        <p:nvPicPr>
          <p:cNvPr id="4" name="Immagine 3" descr="labter-crea-nuovo-logo-1-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952381" cy="809524"/>
          </a:xfrm>
          <a:prstGeom prst="rect">
            <a:avLst/>
          </a:prstGeom>
        </p:spPr>
      </p:pic>
      <p:pic>
        <p:nvPicPr>
          <p:cNvPr id="5" name="Immagine 4" descr="Logo IISS Bassa Friulana [rettangolo]-3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4044" y="347629"/>
            <a:ext cx="1857011" cy="687094"/>
          </a:xfrm>
          <a:prstGeom prst="rect">
            <a:avLst/>
          </a:prstGeom>
        </p:spPr>
      </p:pic>
      <p:pic>
        <p:nvPicPr>
          <p:cNvPr id="7" name="Immagine 6" descr="globe-15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7873" y="294451"/>
            <a:ext cx="928684" cy="71818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892" y="260648"/>
            <a:ext cx="1578532" cy="122073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09" y="293857"/>
            <a:ext cx="882932" cy="794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sede-manifestazione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643050"/>
            <a:ext cx="6500826" cy="4758979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85902" y="4365104"/>
            <a:ext cx="5500726" cy="1714512"/>
          </a:xfr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2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Sede dell’evento 2021</a:t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/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>    …. </a:t>
            </a:r>
            <a:r>
              <a:rPr lang="it-IT" dirty="0">
                <a:solidFill>
                  <a:schemeClr val="bg1"/>
                </a:solidFill>
              </a:rPr>
              <a:t>i</a:t>
            </a:r>
            <a:r>
              <a:rPr lang="it-IT" dirty="0" smtClean="0">
                <a:solidFill>
                  <a:schemeClr val="bg1"/>
                </a:solidFill>
              </a:rPr>
              <a:t>l web ….probabilmente</a:t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sz="1100" dirty="0" smtClean="0">
                <a:solidFill>
                  <a:schemeClr val="bg1"/>
                </a:solidFill>
              </a:rPr>
              <a:t/>
            </a:r>
            <a:br>
              <a:rPr lang="it-IT" sz="1100" dirty="0" smtClean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Immagine 3" descr="labter-crea-nuovo-logo-1-1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705" y="224888"/>
            <a:ext cx="952381" cy="809524"/>
          </a:xfrm>
          <a:prstGeom prst="rect">
            <a:avLst/>
          </a:prstGeom>
        </p:spPr>
      </p:pic>
      <p:pic>
        <p:nvPicPr>
          <p:cNvPr id="5" name="Immagine 4" descr="Logo IISS Bassa Friulana [rettangolo]-3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1173" y="294294"/>
            <a:ext cx="1857011" cy="687094"/>
          </a:xfrm>
          <a:prstGeom prst="rect">
            <a:avLst/>
          </a:prstGeom>
        </p:spPr>
      </p:pic>
      <p:pic>
        <p:nvPicPr>
          <p:cNvPr id="7" name="Immagine 6" descr="globe-15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23024" y="270559"/>
            <a:ext cx="928684" cy="71818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8884"/>
            <a:ext cx="1553990" cy="120175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636240" y="1988840"/>
            <a:ext cx="2795592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Fino al 2019  … e in futuro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62" y="258097"/>
            <a:ext cx="882932" cy="7946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abter-crea-nuovo-logo-1-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609" y="116632"/>
            <a:ext cx="952381" cy="809524"/>
          </a:xfrm>
          <a:prstGeom prst="rect">
            <a:avLst/>
          </a:prstGeom>
        </p:spPr>
      </p:pic>
      <p:pic>
        <p:nvPicPr>
          <p:cNvPr id="3" name="Immagine 2" descr="Logo IISS Bassa Friulana [rettangolo]-3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3317" y="120111"/>
            <a:ext cx="1857011" cy="687094"/>
          </a:xfrm>
          <a:prstGeom prst="rect">
            <a:avLst/>
          </a:prstGeom>
        </p:spPr>
      </p:pic>
      <p:pic>
        <p:nvPicPr>
          <p:cNvPr id="5" name="Immagine 4" descr="globe-15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6861" y="132176"/>
            <a:ext cx="928684" cy="71818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237625" cy="5428219"/>
          </a:xfrm>
          <a:prstGeom prst="rect">
            <a:avLst/>
          </a:prstGeom>
        </p:spPr>
      </p:pic>
      <p:sp>
        <p:nvSpPr>
          <p:cNvPr id="10" name="Segnaposto contenuto 2"/>
          <p:cNvSpPr txBox="1">
            <a:spLocks/>
          </p:cNvSpPr>
          <p:nvPr/>
        </p:nvSpPr>
        <p:spPr>
          <a:xfrm>
            <a:off x="1588415" y="5733256"/>
            <a:ext cx="2376264" cy="504056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b="1" dirty="0" smtClean="0">
                <a:solidFill>
                  <a:srgbClr val="FFFF00"/>
                </a:solidFill>
              </a:rPr>
              <a:t>GMA 2019</a:t>
            </a:r>
            <a:br>
              <a:rPr lang="it-IT" sz="2800" b="1" dirty="0" smtClean="0">
                <a:solidFill>
                  <a:srgbClr val="FFFF00"/>
                </a:solidFill>
              </a:rPr>
            </a:br>
            <a:r>
              <a:rPr lang="it-IT" sz="2800" b="1" dirty="0" smtClean="0">
                <a:solidFill>
                  <a:srgbClr val="FFFF00"/>
                </a:solidFill>
              </a:rPr>
              <a:t/>
            </a:r>
            <a:br>
              <a:rPr lang="it-IT" sz="2800" b="1" dirty="0" smtClean="0">
                <a:solidFill>
                  <a:srgbClr val="FFFF00"/>
                </a:solidFill>
              </a:rPr>
            </a:b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588415" y="1604786"/>
            <a:ext cx="2795592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Fino al 2019  … e in futuro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1588415" y="2244714"/>
            <a:ext cx="2742079" cy="560478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800" dirty="0" smtClean="0">
                <a:solidFill>
                  <a:schemeClr val="bg1"/>
                </a:solidFill>
              </a:rPr>
              <a:t>Modalità 2021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57" y="116632"/>
            <a:ext cx="882932" cy="794639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321" y="116632"/>
            <a:ext cx="1349103" cy="1043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abter-crea-nuovo-logo-1-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609" y="369469"/>
            <a:ext cx="952381" cy="809524"/>
          </a:xfrm>
          <a:prstGeom prst="rect">
            <a:avLst/>
          </a:prstGeom>
        </p:spPr>
      </p:pic>
      <p:pic>
        <p:nvPicPr>
          <p:cNvPr id="3" name="Immagine 2" descr="Logo IISS Bassa Friulana [rettangolo]-3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3317" y="372948"/>
            <a:ext cx="1857011" cy="687094"/>
          </a:xfrm>
          <a:prstGeom prst="rect">
            <a:avLst/>
          </a:prstGeom>
        </p:spPr>
      </p:pic>
      <p:pic>
        <p:nvPicPr>
          <p:cNvPr id="4" name="Immagine 3" descr="globe-15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6861" y="385013"/>
            <a:ext cx="928684" cy="71818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57" y="369469"/>
            <a:ext cx="882932" cy="79463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321" y="369469"/>
            <a:ext cx="1349103" cy="1043307"/>
          </a:xfrm>
          <a:prstGeom prst="rect">
            <a:avLst/>
          </a:prstGeom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913863" y="1628800"/>
            <a:ext cx="6800009" cy="560478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800" dirty="0" smtClean="0">
                <a:solidFill>
                  <a:schemeClr val="bg1"/>
                </a:solidFill>
              </a:rPr>
              <a:t>A momento molte cose restano non definite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913863" y="2499618"/>
            <a:ext cx="6800009" cy="1145406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800" dirty="0">
                <a:solidFill>
                  <a:schemeClr val="bg1"/>
                </a:solidFill>
              </a:rPr>
              <a:t>m</a:t>
            </a:r>
            <a:r>
              <a:rPr lang="it-IT" sz="2800" dirty="0" smtClean="0">
                <a:solidFill>
                  <a:schemeClr val="bg1"/>
                </a:solidFill>
              </a:rPr>
              <a:t>a una cosa è certa …avrà carattere internazionale…nel segno di… 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643" y="4129014"/>
            <a:ext cx="2936471" cy="228508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17" y="4937092"/>
            <a:ext cx="1271363" cy="1144227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 rotWithShape="1">
          <a:blip r:embed="rId8"/>
          <a:srcRect l="31283" t="32996" r="14868"/>
          <a:stretch/>
        </p:blipFill>
        <p:spPr bwMode="auto">
          <a:xfrm>
            <a:off x="2483768" y="4437110"/>
            <a:ext cx="2808312" cy="1668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2555776" y="630932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GLOBE Europe and Eurasia</a:t>
            </a: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228</Words>
  <Application>Microsoft Office PowerPoint</Application>
  <PresentationFormat>Presentazione su schermo (4:3)</PresentationFormat>
  <Paragraphs>61</Paragraphs>
  <Slides>13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Sandro</dc:creator>
  <cp:lastModifiedBy>Sandro</cp:lastModifiedBy>
  <cp:revision>97</cp:revision>
  <dcterms:created xsi:type="dcterms:W3CDTF">2017-01-10T10:26:38Z</dcterms:created>
  <dcterms:modified xsi:type="dcterms:W3CDTF">2020-12-16T21:50:00Z</dcterms:modified>
</cp:coreProperties>
</file>