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1" r:id="rId1"/>
    <p:sldMasterId id="2147483673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2" r:id="rId4"/>
    <p:sldId id="263" r:id="rId5"/>
    <p:sldId id="264" r:id="rId6"/>
    <p:sldId id="265" r:id="rId7"/>
    <p:sldId id="266" r:id="rId8"/>
    <p:sldId id="259" r:id="rId9"/>
    <p:sldId id="260" r:id="rId10"/>
    <p:sldId id="267" r:id="rId11"/>
    <p:sldId id="268" r:id="rId12"/>
  </p:sldIdLst>
  <p:sldSz cx="9144000" cy="6858000" type="screen4x3"/>
  <p:notesSz cx="6797675" cy="99822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DDDDDD"/>
    <a:srgbClr val="CCFF66"/>
    <a:srgbClr val="CCFF33"/>
    <a:srgbClr val="FF66FF"/>
    <a:srgbClr val="F2F2F2"/>
    <a:srgbClr val="95C4EF"/>
    <a:srgbClr val="D60093"/>
    <a:srgbClr val="CCCC00"/>
    <a:srgbClr val="D925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 varScale="1">
        <p:scale>
          <a:sx n="67" d="100"/>
          <a:sy n="67" d="100"/>
        </p:scale>
        <p:origin x="139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6399" cy="501265"/>
          </a:xfrm>
          <a:prstGeom prst="rect">
            <a:avLst/>
          </a:prstGeom>
        </p:spPr>
        <p:txBody>
          <a:bodyPr vert="horz" lIns="91814" tIns="45906" rIns="91814" bIns="45906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399" cy="501265"/>
          </a:xfrm>
          <a:prstGeom prst="rect">
            <a:avLst/>
          </a:prstGeom>
        </p:spPr>
        <p:txBody>
          <a:bodyPr vert="horz" lIns="91814" tIns="45906" rIns="91814" bIns="45906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B67CAD56-28E3-4B97-81AD-9021C59402DA}" type="datetimeFigureOut">
              <a:rPr lang="it-IT"/>
              <a:pPr>
                <a:defRPr/>
              </a:pPr>
              <a:t>23/11/2015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2" y="9480936"/>
            <a:ext cx="2946399" cy="501265"/>
          </a:xfrm>
          <a:prstGeom prst="rect">
            <a:avLst/>
          </a:prstGeom>
        </p:spPr>
        <p:txBody>
          <a:bodyPr vert="horz" lIns="91814" tIns="45906" rIns="91814" bIns="45906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9" y="9480936"/>
            <a:ext cx="2946399" cy="501265"/>
          </a:xfrm>
          <a:prstGeom prst="rect">
            <a:avLst/>
          </a:prstGeom>
        </p:spPr>
        <p:txBody>
          <a:bodyPr vert="horz" wrap="square" lIns="91814" tIns="45906" rIns="91814" bIns="4590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0AC4C18D-782B-454F-9EBC-BDABE7FE0DA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926539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6399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9" y="0"/>
            <a:ext cx="2946399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9300"/>
            <a:ext cx="4989513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41268"/>
            <a:ext cx="5438775" cy="449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80937"/>
            <a:ext cx="2946399" cy="499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9" y="9480937"/>
            <a:ext cx="2946399" cy="499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14" tIns="45906" rIns="91814" bIns="4590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097B909-F3F6-4A63-AF01-117EF03EAF5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72634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540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180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55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5869-8B4F-4935-80B8-B1113A34BF29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D77326-1C70-47D0-A0CD-F27A19DD927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38763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5869-8B4F-4935-80B8-B1113A34BF29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D77326-1C70-47D0-A0CD-F27A19DD927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17055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5869-8B4F-4935-80B8-B1113A34BF29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4C82D3-B704-4949-AD23-95DC3A224C8B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15084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2612FE-37F2-4F5D-ABE6-1FA0A3C75A97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21116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65215B-43F1-48ED-8DBD-B21C7F648314}" type="slidenum">
              <a:rPr lang="it-IT" altLang="it-IT" smtClean="0"/>
              <a:pPr>
                <a:defRPr/>
              </a:pPr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45097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5869-8B4F-4935-80B8-B1113A34BF29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D77326-1C70-47D0-A0CD-F27A19DD927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517811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5869-8B4F-4935-80B8-B1113A34BF29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9FD27-C0BC-4809-8620-1053F556996D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6474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5869-8B4F-4935-80B8-B1113A34BF29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D77326-1C70-47D0-A0CD-F27A19DD927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08637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4391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5869-8B4F-4935-80B8-B1113A34BF29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4BE4D-3A1D-42A9-A0A7-B2B1B72A30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7360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1C596-AEF6-49A1-A3FC-D0114505CF55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22096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 userDrawn="1"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magine 8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3" y="-26988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88913"/>
            <a:ext cx="2490787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10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26988"/>
            <a:ext cx="1419225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D77326-1C70-47D0-A0CD-F27A19DD927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5288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76200"/>
            <a:ext cx="8002786" cy="9144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it-IT" dirty="0"/>
              <a:t>Fare clic per modificare stile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39552" y="1125538"/>
            <a:ext cx="8002786" cy="48957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00022C-316C-4C32-9B25-540C03B2265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081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640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703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153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752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4062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0040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792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037FE-E052-44AE-AF94-4DE05139BF65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2577C-7A26-4FEE-9636-D91F6AB807B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075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15869-8B4F-4935-80B8-B1113A34BF29}" type="datetimeFigureOut">
              <a:rPr lang="it-IT" smtClean="0"/>
              <a:pPr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2D77326-1C70-47D0-A0CD-F27A19DD927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24750" y="44450"/>
            <a:ext cx="1462088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4"/>
          <p:cNvPicPr>
            <a:picLocks noChangeAspect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6021388"/>
            <a:ext cx="91440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026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5" r:id="rId11"/>
    <p:sldLayoutId id="2147483654" r:id="rId12"/>
    <p:sldLayoutId id="2147483656" r:id="rId13"/>
    <p:sldLayoutId id="2147483660" r:id="rId14"/>
    <p:sldLayoutId id="2147483686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8"/>
          <p:cNvSpPr>
            <a:spLocks noChangeArrowheads="1"/>
          </p:cNvSpPr>
          <p:nvPr/>
        </p:nvSpPr>
        <p:spPr bwMode="auto">
          <a:xfrm>
            <a:off x="0" y="54149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it-IT" altLang="it-IT" sz="2400">
              <a:solidFill>
                <a:srgbClr val="003399"/>
              </a:solidFill>
              <a:latin typeface="Trebuchet MS" pitchFamily="34" charset="0"/>
            </a:endParaRPr>
          </a:p>
        </p:txBody>
      </p:sp>
      <p:sp>
        <p:nvSpPr>
          <p:cNvPr id="13315" name="Rettangolo 1"/>
          <p:cNvSpPr>
            <a:spLocks noChangeArrowheads="1"/>
          </p:cNvSpPr>
          <p:nvPr/>
        </p:nvSpPr>
        <p:spPr bwMode="auto">
          <a:xfrm>
            <a:off x="3993634" y="2852738"/>
            <a:ext cx="5057775" cy="115252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eaLnBrk="1" hangingPunct="1"/>
            <a:r>
              <a:rPr lang="it-IT" sz="3200" b="1" dirty="0">
                <a:solidFill>
                  <a:schemeClr val="bg1"/>
                </a:solidFill>
              </a:rPr>
              <a:t>La proposta di Italia Lavoro per Garanzia Giovani:</a:t>
            </a:r>
            <a:endParaRPr lang="it-IT" altLang="it-IT" sz="3200" b="1" dirty="0">
              <a:solidFill>
                <a:schemeClr val="bg1"/>
              </a:solidFill>
            </a:endParaRPr>
          </a:p>
        </p:txBody>
      </p:sp>
      <p:sp>
        <p:nvSpPr>
          <p:cNvPr id="13316" name="Rettangolo 14"/>
          <p:cNvSpPr>
            <a:spLocks noChangeArrowheads="1"/>
          </p:cNvSpPr>
          <p:nvPr/>
        </p:nvSpPr>
        <p:spPr bwMode="auto">
          <a:xfrm>
            <a:off x="4572000" y="4077072"/>
            <a:ext cx="5057775" cy="57626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it-IT" altLang="it-IT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it-IT" altLang="it-IT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 Progetto </a:t>
            </a:r>
            <a:r>
              <a:rPr lang="it-IT" altLang="it-IT" sz="3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FIxO</a:t>
            </a:r>
            <a:r>
              <a:rPr lang="it-IT" altLang="it-IT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YEI</a:t>
            </a:r>
            <a:endParaRPr lang="it-IT" altLang="it-IT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ttangolo 15"/>
          <p:cNvSpPr/>
          <p:nvPr/>
        </p:nvSpPr>
        <p:spPr bwMode="auto">
          <a:xfrm>
            <a:off x="1619250" y="6063034"/>
            <a:ext cx="5977086" cy="53461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it-IT" sz="1600" b="1" dirty="0"/>
              <a:t>Il modello di intervento FIxO - YEI: fasi, attività e </a:t>
            </a:r>
            <a:r>
              <a:rPr lang="it-IT" sz="1600" b="1" dirty="0" smtClean="0"/>
              <a:t>ruoli</a:t>
            </a:r>
            <a:endParaRPr lang="it-IT" sz="1600" b="1" dirty="0"/>
          </a:p>
        </p:txBody>
      </p:sp>
      <p:pic>
        <p:nvPicPr>
          <p:cNvPr id="13318" name="Immagine 23" descr="logo italia lavoro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0" y="5876925"/>
            <a:ext cx="1431925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1407" y="152354"/>
            <a:ext cx="8531597" cy="836712"/>
          </a:xfrm>
        </p:spPr>
        <p:txBody>
          <a:bodyPr>
            <a:noAutofit/>
          </a:bodyPr>
          <a:lstStyle/>
          <a:p>
            <a:r>
              <a:rPr lang="it-IT" sz="2800" b="1" dirty="0" smtClean="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rPr>
              <a:t/>
            </a:r>
            <a:br>
              <a:rPr lang="it-IT" sz="2800" b="1" dirty="0" smtClean="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rPr>
            </a:br>
            <a:r>
              <a:rPr lang="it-IT" sz="3200" b="1" dirty="0" smtClean="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rPr>
              <a:t>... Al processo </a:t>
            </a:r>
            <a:r>
              <a:rPr lang="it-IT" sz="3200" b="1" dirty="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rPr>
              <a:t>di </a:t>
            </a:r>
            <a:r>
              <a:rPr lang="it-IT" sz="3200" b="1" dirty="0" smtClean="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rPr>
              <a:t>orientamento </a:t>
            </a:r>
            <a:r>
              <a:rPr lang="it-IT" sz="3200" b="1" dirty="0" err="1" smtClean="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rPr>
              <a:t>FIxO</a:t>
            </a:r>
            <a:r>
              <a:rPr lang="it-IT" sz="3200" b="1" dirty="0" smtClean="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rPr>
              <a:t> YEI </a:t>
            </a:r>
            <a:r>
              <a:rPr lang="it-IT" sz="2800" b="1" dirty="0" smtClean="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rPr>
              <a:t/>
            </a:r>
            <a:br>
              <a:rPr lang="it-IT" sz="2800" b="1" dirty="0" smtClean="0">
                <a:solidFill>
                  <a:schemeClr val="accent3"/>
                </a:solidFill>
                <a:latin typeface="Calibri" pitchFamily="34" charset="0"/>
                <a:ea typeface="+mn-ea"/>
                <a:cs typeface="+mn-cs"/>
              </a:rPr>
            </a:br>
            <a:endParaRPr lang="it-IT" sz="2800" b="1" dirty="0">
              <a:solidFill>
                <a:schemeClr val="accent3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Casella di testo 2"/>
          <p:cNvSpPr txBox="1">
            <a:spLocks noChangeArrowheads="1"/>
          </p:cNvSpPr>
          <p:nvPr/>
        </p:nvSpPr>
        <p:spPr bwMode="auto">
          <a:xfrm>
            <a:off x="683568" y="998691"/>
            <a:ext cx="492443" cy="5057158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FUNZIONE EDUCATIVA</a:t>
            </a:r>
            <a:endParaRPr kumimoji="0" lang="it-IT" alt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3201052" y="1335107"/>
            <a:ext cx="2681143" cy="733869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1" i="1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Favorire la conoscenza di opportunità formative/lavorative/servizi</a:t>
            </a:r>
            <a:endParaRPr kumimoji="0" lang="it-IT" alt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uppo 3"/>
          <p:cNvGrpSpPr>
            <a:grpSpLocks/>
          </p:cNvGrpSpPr>
          <p:nvPr/>
        </p:nvGrpSpPr>
        <p:grpSpPr bwMode="auto">
          <a:xfrm>
            <a:off x="1250564" y="1003776"/>
            <a:ext cx="1593244" cy="5441244"/>
            <a:chOff x="-4555" y="2568"/>
            <a:chExt cx="15936" cy="47620"/>
          </a:xfrm>
        </p:grpSpPr>
        <p:grpSp>
          <p:nvGrpSpPr>
            <p:cNvPr id="7" name="Gruppo 9"/>
            <p:cNvGrpSpPr>
              <a:grpSpLocks/>
            </p:cNvGrpSpPr>
            <p:nvPr/>
          </p:nvGrpSpPr>
          <p:grpSpPr bwMode="auto">
            <a:xfrm>
              <a:off x="3927" y="2568"/>
              <a:ext cx="7454" cy="47620"/>
              <a:chOff x="3927" y="2568"/>
              <a:chExt cx="7454" cy="47620"/>
            </a:xfrm>
          </p:grpSpPr>
          <p:sp>
            <p:nvSpPr>
              <p:cNvPr id="14" name="Text Box 27"/>
              <p:cNvSpPr txBox="1">
                <a:spLocks noChangeArrowheads="1"/>
              </p:cNvSpPr>
              <p:nvPr/>
            </p:nvSpPr>
            <p:spPr bwMode="auto">
              <a:xfrm>
                <a:off x="5998" y="2568"/>
                <a:ext cx="5327" cy="1427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4F81BD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1200" b="1" i="0" u="none" strike="noStrike" cap="none" normalizeH="0" baseline="0" dirty="0" smtClean="0">
                    <a:ln>
                      <a:noFill/>
                    </a:ln>
                    <a:solidFill>
                      <a:srgbClr val="1F497D"/>
                    </a:solidFill>
                    <a:effectLst/>
                    <a:latin typeface="Arial" pitchFamily="34" charset="0"/>
                    <a:ea typeface="Times New Roman" pitchFamily="18" charset="0"/>
                    <a:cs typeface="Calibri" pitchFamily="34" charset="0"/>
                  </a:rPr>
                  <a:t>INFORMATIVA</a:t>
                </a:r>
                <a:endParaRPr kumimoji="0" lang="it-IT" altLang="it-IT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 Box 26"/>
              <p:cNvSpPr txBox="1">
                <a:spLocks noChangeArrowheads="1"/>
              </p:cNvSpPr>
              <p:nvPr/>
            </p:nvSpPr>
            <p:spPr bwMode="auto">
              <a:xfrm>
                <a:off x="5984" y="19138"/>
                <a:ext cx="5327" cy="13696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4F81BD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1200" b="1" i="0" u="none" strike="noStrike" cap="none" normalizeH="0" baseline="0" dirty="0" smtClean="0">
                    <a:ln>
                      <a:noFill/>
                    </a:ln>
                    <a:solidFill>
                      <a:srgbClr val="1F497D"/>
                    </a:solidFill>
                    <a:effectLst/>
                    <a:latin typeface="Arial" pitchFamily="34" charset="0"/>
                    <a:ea typeface="Times New Roman" pitchFamily="18" charset="0"/>
                    <a:cs typeface="Calibri" pitchFamily="34" charset="0"/>
                  </a:rPr>
                  <a:t>CONSULENZA ORIENTATIVA</a:t>
                </a:r>
                <a:endParaRPr kumimoji="0" lang="it-IT" altLang="it-IT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 Box 25"/>
              <p:cNvSpPr txBox="1">
                <a:spLocks noChangeArrowheads="1"/>
              </p:cNvSpPr>
              <p:nvPr/>
            </p:nvSpPr>
            <p:spPr bwMode="auto">
              <a:xfrm>
                <a:off x="3927" y="34309"/>
                <a:ext cx="7454" cy="15879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4F81BD"/>
                </a:solidFill>
                <a:miter lim="800000"/>
                <a:headEnd/>
                <a:tailEnd/>
              </a:ln>
            </p:spPr>
            <p:txBody>
              <a:bodyPr vert="vert270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1200" b="1" i="0" u="none" strike="noStrike" cap="none" normalizeH="0" baseline="0" dirty="0" smtClean="0">
                    <a:ln>
                      <a:noFill/>
                    </a:ln>
                    <a:solidFill>
                      <a:srgbClr val="1F497D"/>
                    </a:solidFill>
                    <a:effectLst/>
                    <a:latin typeface="Arial" pitchFamily="34" charset="0"/>
                    <a:ea typeface="Times New Roman" pitchFamily="18" charset="0"/>
                    <a:cs typeface="Calibri" pitchFamily="34" charset="0"/>
                  </a:rPr>
                  <a:t>ACCOMPAGNAMENTO  ESPERIENZE DI TRANSIZIONE</a:t>
                </a:r>
                <a:endParaRPr kumimoji="0" lang="it-IT" altLang="it-IT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" name="Text Box 23"/>
            <p:cNvSpPr txBox="1">
              <a:spLocks noChangeArrowheads="1"/>
            </p:cNvSpPr>
            <p:nvPr/>
          </p:nvSpPr>
          <p:spPr bwMode="auto">
            <a:xfrm>
              <a:off x="-4555" y="5334"/>
              <a:ext cx="4680" cy="93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200" b="1" i="1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Funzione</a:t>
              </a:r>
              <a:endParaRPr kumimoji="0" lang="it-IT" altLang="it-IT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alt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22"/>
            <p:cNvSpPr txBox="1">
              <a:spLocks noChangeArrowheads="1"/>
            </p:cNvSpPr>
            <p:nvPr/>
          </p:nvSpPr>
          <p:spPr bwMode="auto">
            <a:xfrm>
              <a:off x="-4555" y="39190"/>
              <a:ext cx="4680" cy="93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200" b="1" i="1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Funzione</a:t>
              </a:r>
              <a:endParaRPr kumimoji="0" lang="it-IT" altLang="it-IT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alt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auto">
            <a:xfrm>
              <a:off x="-4282" y="21958"/>
              <a:ext cx="4680" cy="93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200" b="1" i="1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Funzione</a:t>
              </a:r>
              <a:endParaRPr kumimoji="0" lang="it-IT" altLang="it-IT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alt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ccia a destra 16"/>
            <p:cNvSpPr>
              <a:spLocks noChangeArrowheads="1"/>
            </p:cNvSpPr>
            <p:nvPr/>
          </p:nvSpPr>
          <p:spPr bwMode="auto">
            <a:xfrm flipH="1">
              <a:off x="398" y="25622"/>
              <a:ext cx="2616" cy="2051"/>
            </a:xfrm>
            <a:prstGeom prst="rightArrow">
              <a:avLst>
                <a:gd name="adj1" fmla="val 50000"/>
                <a:gd name="adj2" fmla="val 49997"/>
              </a:avLst>
            </a:prstGeom>
            <a:noFill/>
            <a:ln w="2540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t-IT"/>
            </a:p>
          </p:txBody>
        </p:sp>
        <p:sp>
          <p:nvSpPr>
            <p:cNvPr id="12" name="Freccia a destra 17"/>
            <p:cNvSpPr>
              <a:spLocks noChangeArrowheads="1"/>
            </p:cNvSpPr>
            <p:nvPr/>
          </p:nvSpPr>
          <p:spPr bwMode="auto">
            <a:xfrm flipH="1">
              <a:off x="125" y="42854"/>
              <a:ext cx="2616" cy="2051"/>
            </a:xfrm>
            <a:prstGeom prst="rightArrow">
              <a:avLst>
                <a:gd name="adj1" fmla="val 50000"/>
                <a:gd name="adj2" fmla="val 49997"/>
              </a:avLst>
            </a:prstGeom>
            <a:noFill/>
            <a:ln w="2540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t-IT"/>
            </a:p>
          </p:txBody>
        </p:sp>
        <p:sp>
          <p:nvSpPr>
            <p:cNvPr id="13" name="Freccia a destra 15"/>
            <p:cNvSpPr>
              <a:spLocks noChangeArrowheads="1"/>
            </p:cNvSpPr>
            <p:nvPr/>
          </p:nvSpPr>
          <p:spPr bwMode="auto">
            <a:xfrm flipH="1">
              <a:off x="396" y="9625"/>
              <a:ext cx="2618" cy="2053"/>
            </a:xfrm>
            <a:prstGeom prst="rightArrow">
              <a:avLst>
                <a:gd name="adj1" fmla="val 50000"/>
                <a:gd name="adj2" fmla="val 49987"/>
              </a:avLst>
            </a:prstGeom>
            <a:noFill/>
            <a:ln w="2540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t-IT"/>
            </a:p>
          </p:txBody>
        </p:sp>
      </p:grpSp>
      <p:grpSp>
        <p:nvGrpSpPr>
          <p:cNvPr id="17" name="Gruppo 33"/>
          <p:cNvGrpSpPr>
            <a:grpSpLocks/>
          </p:cNvGrpSpPr>
          <p:nvPr/>
        </p:nvGrpSpPr>
        <p:grpSpPr bwMode="auto">
          <a:xfrm>
            <a:off x="3130730" y="2244642"/>
            <a:ext cx="2684308" cy="2787650"/>
            <a:chOff x="-445" y="0"/>
            <a:chExt cx="26852" cy="15662"/>
          </a:xfrm>
        </p:grpSpPr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0" y="2385"/>
              <a:ext cx="11131" cy="301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200" b="1" i="1" u="none" strike="noStrike" cap="none" normalizeH="0" baseline="0" dirty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Conoscenza </a:t>
              </a:r>
              <a:endParaRPr kumimoji="0" lang="it-IT" alt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15823" y="0"/>
              <a:ext cx="7391" cy="246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900" b="1" i="1" u="none" strike="noStrike" cap="none" normalizeH="0" baseline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DI </a:t>
              </a:r>
              <a:r>
                <a:rPr kumimoji="0" lang="it-IT" altLang="it-IT" sz="1000" b="1" i="1" u="none" strike="noStrike" cap="none" normalizeH="0" baseline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SE’</a:t>
              </a:r>
              <a:endPara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-445" y="10654"/>
              <a:ext cx="11656" cy="301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200" b="1" i="1" u="none" strike="noStrike" cap="none" normalizeH="0" baseline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Progettualità </a:t>
              </a:r>
              <a:endPara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15902" y="4532"/>
              <a:ext cx="9697" cy="310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900" b="1" i="1" u="none" strike="noStrike" cap="none" normalizeH="0" baseline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In relazione al </a:t>
              </a:r>
              <a:r>
                <a:rPr kumimoji="0" lang="it-IT" altLang="it-IT" sz="1000" b="1" i="1" u="none" strike="noStrike" cap="none" normalizeH="0" baseline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CONTESTO</a:t>
              </a:r>
              <a:endPara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Connettore 2 24"/>
            <p:cNvSpPr>
              <a:spLocks noChangeShapeType="1"/>
            </p:cNvSpPr>
            <p:nvPr/>
          </p:nvSpPr>
          <p:spPr bwMode="auto">
            <a:xfrm flipV="1">
              <a:off x="12324" y="1590"/>
              <a:ext cx="1905" cy="1346"/>
            </a:xfrm>
            <a:prstGeom prst="straightConnector1">
              <a:avLst/>
            </a:prstGeom>
            <a:noFill/>
            <a:ln w="12700">
              <a:solidFill>
                <a:srgbClr val="FFC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3" name="Connettore 2 25"/>
            <p:cNvSpPr>
              <a:spLocks noChangeShapeType="1"/>
            </p:cNvSpPr>
            <p:nvPr/>
          </p:nvSpPr>
          <p:spPr bwMode="auto">
            <a:xfrm>
              <a:off x="12324" y="4611"/>
              <a:ext cx="1905" cy="1436"/>
            </a:xfrm>
            <a:prstGeom prst="straightConnector1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4" name="Connettore 2 26"/>
            <p:cNvSpPr>
              <a:spLocks noChangeShapeType="1"/>
            </p:cNvSpPr>
            <p:nvPr/>
          </p:nvSpPr>
          <p:spPr bwMode="auto">
            <a:xfrm>
              <a:off x="12324" y="12881"/>
              <a:ext cx="1905" cy="1435"/>
            </a:xfrm>
            <a:prstGeom prst="straightConnector1">
              <a:avLst/>
            </a:prstGeom>
            <a:noFill/>
            <a:ln w="19050">
              <a:solidFill>
                <a:srgbClr val="FFC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15902" y="9223"/>
              <a:ext cx="10505" cy="246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000" b="1" i="1" u="none" strike="noStrike" cap="none" normalizeH="0" baseline="0" dirty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FORMAZIONE</a:t>
              </a:r>
              <a:endParaRPr kumimoji="0" lang="it-IT" alt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Connettore 2 31"/>
            <p:cNvSpPr>
              <a:spLocks noChangeShapeType="1"/>
            </p:cNvSpPr>
            <p:nvPr/>
          </p:nvSpPr>
          <p:spPr bwMode="auto">
            <a:xfrm flipV="1">
              <a:off x="12324" y="10257"/>
              <a:ext cx="1905" cy="1346"/>
            </a:xfrm>
            <a:prstGeom prst="straightConnector1">
              <a:avLst/>
            </a:prstGeom>
            <a:noFill/>
            <a:ln w="12700">
              <a:solidFill>
                <a:srgbClr val="FFC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15823" y="13199"/>
              <a:ext cx="8744" cy="246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000" b="1" i="1" u="none" strike="noStrike" cap="none" normalizeH="0" baseline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LAVORO</a:t>
              </a:r>
              <a:endParaRPr kumimoji="0" lang="it-IT" alt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uppo 12"/>
          <p:cNvGrpSpPr>
            <a:grpSpLocks/>
          </p:cNvGrpSpPr>
          <p:nvPr/>
        </p:nvGrpSpPr>
        <p:grpSpPr bwMode="auto">
          <a:xfrm>
            <a:off x="6473945" y="1114766"/>
            <a:ext cx="993775" cy="5100926"/>
            <a:chOff x="0" y="0"/>
            <a:chExt cx="9938" cy="48653"/>
          </a:xfrm>
        </p:grpSpPr>
        <p:sp>
          <p:nvSpPr>
            <p:cNvPr id="29" name="Pergamena 1 29"/>
            <p:cNvSpPr>
              <a:spLocks noChangeArrowheads="1"/>
            </p:cNvSpPr>
            <p:nvPr/>
          </p:nvSpPr>
          <p:spPr bwMode="auto">
            <a:xfrm>
              <a:off x="0" y="18128"/>
              <a:ext cx="9938" cy="13266"/>
            </a:xfrm>
            <a:prstGeom prst="verticalScroll">
              <a:avLst>
                <a:gd name="adj" fmla="val 12500"/>
              </a:avLst>
            </a:prstGeom>
            <a:solidFill>
              <a:srgbClr val="FFFFFF">
                <a:alpha val="0"/>
              </a:srgbClr>
            </a:solidFill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200" b="1" i="1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Scheda 1C</a:t>
              </a:r>
              <a:r>
                <a:rPr kumimoji="0" lang="it-IT" altLang="it-IT" sz="900" b="1" i="1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 (Garanzia Giovani)</a:t>
              </a:r>
              <a:endParaRPr kumimoji="0" lang="it-IT" alt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Pergamena 1 11"/>
            <p:cNvSpPr>
              <a:spLocks noChangeArrowheads="1"/>
            </p:cNvSpPr>
            <p:nvPr/>
          </p:nvSpPr>
          <p:spPr bwMode="auto">
            <a:xfrm>
              <a:off x="0" y="0"/>
              <a:ext cx="9938" cy="13265"/>
            </a:xfrm>
            <a:prstGeom prst="verticalScroll">
              <a:avLst>
                <a:gd name="adj" fmla="val 12500"/>
              </a:avLst>
            </a:prstGeom>
            <a:solidFill>
              <a:srgbClr val="FFFFFF">
                <a:alpha val="0"/>
              </a:srgbClr>
            </a:solidFill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200" b="1" i="1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Schede 1A-1B </a:t>
              </a:r>
              <a:r>
                <a:rPr kumimoji="0" lang="it-IT" altLang="it-IT" sz="900" b="1" i="1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(Garanzia Giovani)</a:t>
              </a:r>
              <a:endParaRPr kumimoji="0" lang="it-IT" alt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Pergamena 1 18"/>
            <p:cNvSpPr>
              <a:spLocks noChangeArrowheads="1"/>
            </p:cNvSpPr>
            <p:nvPr/>
          </p:nvSpPr>
          <p:spPr bwMode="auto">
            <a:xfrm>
              <a:off x="0" y="35387"/>
              <a:ext cx="9699" cy="13266"/>
            </a:xfrm>
            <a:prstGeom prst="verticalScroll">
              <a:avLst>
                <a:gd name="adj" fmla="val 12500"/>
              </a:avLst>
            </a:prstGeom>
            <a:solidFill>
              <a:srgbClr val="FFFFFF">
                <a:alpha val="0"/>
              </a:srgbClr>
            </a:solidFill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altLang="it-IT" sz="1200" b="1" i="1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Scheda </a:t>
              </a:r>
              <a:r>
                <a:rPr kumimoji="0" lang="it-IT" altLang="it-IT" sz="1200" b="1" i="1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3</a:t>
              </a:r>
              <a:r>
                <a:rPr lang="it-IT" altLang="it-IT" sz="900" b="1" i="1" dirty="0">
                  <a:solidFill>
                    <a:srgbClr val="0070C0"/>
                  </a:solidFill>
                  <a:latin typeface="Arial" pitchFamily="34" charset="0"/>
                  <a:ea typeface="Times New Roman" pitchFamily="18" charset="0"/>
                  <a:cs typeface="Calibri" pitchFamily="34" charset="0"/>
                </a:rPr>
                <a:t> </a:t>
              </a:r>
              <a:r>
                <a:rPr kumimoji="0" lang="it-IT" altLang="it-IT" sz="900" b="1" i="1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(Garanzia </a:t>
              </a:r>
              <a:r>
                <a:rPr kumimoji="0" lang="it-IT" altLang="it-IT" sz="900" b="1" i="1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Arial" pitchFamily="34" charset="0"/>
                  <a:ea typeface="Times New Roman" pitchFamily="18" charset="0"/>
                  <a:cs typeface="Calibri" pitchFamily="34" charset="0"/>
                </a:rPr>
                <a:t>Giovani)</a:t>
              </a:r>
              <a:endParaRPr kumimoji="0" lang="it-IT" alt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Text Box 1"/>
          <p:cNvSpPr txBox="1">
            <a:spLocks noChangeArrowheads="1"/>
          </p:cNvSpPr>
          <p:nvPr/>
        </p:nvSpPr>
        <p:spPr bwMode="auto">
          <a:xfrm>
            <a:off x="3346921" y="5383704"/>
            <a:ext cx="2376264" cy="663327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1" i="1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Accompagnare la ricerca di esperienze, di opportunità e l’inserimento lavorativo</a:t>
            </a:r>
            <a:endParaRPr kumimoji="0" lang="it-IT" alt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49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6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 bwMode="auto">
          <a:xfrm>
            <a:off x="202844" y="166941"/>
            <a:ext cx="7177468" cy="597763"/>
          </a:xfrm>
          <a:prstGeom prst="roundRect">
            <a:avLst/>
          </a:prstGeom>
          <a:noFill/>
          <a:ln w="28575" cap="flat" cmpd="sng" algn="ctr">
            <a:solidFill>
              <a:srgbClr val="99CC00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eaLnBrk="1" hangingPunct="1">
              <a:defRPr/>
            </a:pPr>
            <a:r>
              <a:rPr lang="it-IT" sz="3200" b="1" dirty="0" smtClean="0">
                <a:solidFill>
                  <a:srgbClr val="D60093"/>
                </a:solidFill>
                <a:latin typeface="Trebuchet MS" panose="020B0603020202020204" pitchFamily="34" charset="0"/>
              </a:rPr>
              <a:t>Obiettivi dell’intervento</a:t>
            </a:r>
            <a:endParaRPr lang="it-IT" sz="3200" b="1" dirty="0">
              <a:solidFill>
                <a:srgbClr val="D60093"/>
              </a:solidFill>
              <a:latin typeface="Trebuchet MS" panose="020B0603020202020204" pitchFamily="34" charset="0"/>
            </a:endParaRPr>
          </a:p>
          <a:p>
            <a:pPr eaLnBrk="1" hangingPunct="1">
              <a:defRPr/>
            </a:pPr>
            <a:endParaRPr lang="it-IT" sz="3200" b="1" dirty="0">
              <a:solidFill>
                <a:srgbClr val="D60093"/>
              </a:solidFill>
              <a:latin typeface="Trebuchet MS" panose="020B0603020202020204" pitchFamily="34" charset="0"/>
            </a:endParaRPr>
          </a:p>
        </p:txBody>
      </p:sp>
      <p:sp>
        <p:nvSpPr>
          <p:cNvPr id="14341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14343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BD743-73FE-480B-BC17-1D32F4DEC6F0}" type="slidenum">
              <a:rPr lang="it-IT" altLang="it-IT" smtClean="0"/>
              <a:pPr/>
              <a:t>2</a:t>
            </a:fld>
            <a:endParaRPr lang="it-IT" altLang="it-IT"/>
          </a:p>
        </p:txBody>
      </p:sp>
      <p:sp>
        <p:nvSpPr>
          <p:cNvPr id="4" name="Rettangolo 3"/>
          <p:cNvSpPr/>
          <p:nvPr/>
        </p:nvSpPr>
        <p:spPr>
          <a:xfrm>
            <a:off x="755576" y="2151728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L’intervento proposto intende coinvolgere le Scuole secondarie superiori di secondo grado 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nell’erogazione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dei servizi previsti dalla Garanzia Giovani, nei confronti </a:t>
            </a: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di giovani</a:t>
            </a:r>
          </a:p>
          <a:p>
            <a:endParaRPr lang="it-IT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Font typeface="Courier New" pitchFamily="49" charset="0"/>
              <a:buChar char="o"/>
            </a:pP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neo 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diplomati</a:t>
            </a:r>
          </a:p>
          <a:p>
            <a:pPr lvl="0"/>
            <a:endParaRPr lang="it-IT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lvl="0" indent="-342900">
              <a:buFont typeface="Courier New" pitchFamily="49" charset="0"/>
              <a:buChar char="o"/>
            </a:pP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n</a:t>
            </a:r>
            <a:r>
              <a:rPr lang="it-IT" b="1" dirty="0" err="1" smtClean="0">
                <a:solidFill>
                  <a:schemeClr val="accent2">
                    <a:lumMod val="75000"/>
                  </a:schemeClr>
                </a:solidFill>
              </a:rPr>
              <a:t>eet</a:t>
            </a:r>
            <a:r>
              <a:rPr lang="it-IT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in obbligo formativo (16-18 anni)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0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 bwMode="auto">
          <a:xfrm>
            <a:off x="202844" y="166941"/>
            <a:ext cx="7753532" cy="597763"/>
          </a:xfrm>
          <a:prstGeom prst="roundRect">
            <a:avLst/>
          </a:prstGeom>
          <a:noFill/>
          <a:ln w="28575" cap="flat" cmpd="sng" algn="ctr">
            <a:solidFill>
              <a:srgbClr val="99CC00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eaLnBrk="1" hangingPunct="1">
              <a:defRPr/>
            </a:pPr>
            <a:r>
              <a:rPr lang="it-IT" sz="2400" b="1" dirty="0" smtClean="0">
                <a:solidFill>
                  <a:srgbClr val="D60093"/>
                </a:solidFill>
                <a:latin typeface="Trebuchet MS" panose="020B0603020202020204" pitchFamily="34" charset="0"/>
              </a:rPr>
              <a:t>Assistenza tecnica agli uffici di placement</a:t>
            </a:r>
            <a:endParaRPr lang="it-IT" sz="3200" b="1" dirty="0">
              <a:solidFill>
                <a:srgbClr val="D60093"/>
              </a:solidFill>
              <a:latin typeface="Trebuchet MS" panose="020B0603020202020204" pitchFamily="34" charset="0"/>
            </a:endParaRPr>
          </a:p>
        </p:txBody>
      </p:sp>
      <p:sp>
        <p:nvSpPr>
          <p:cNvPr id="14341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14343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BD743-73FE-480B-BC17-1D32F4DEC6F0}" type="slidenum">
              <a:rPr lang="it-IT" altLang="it-IT" smtClean="0"/>
              <a:pPr/>
              <a:t>3</a:t>
            </a:fld>
            <a:endParaRPr lang="it-IT" altLang="it-IT"/>
          </a:p>
        </p:txBody>
      </p:sp>
      <p:sp>
        <p:nvSpPr>
          <p:cNvPr id="10" name="Rettangolo 9"/>
          <p:cNvSpPr/>
          <p:nvPr/>
        </p:nvSpPr>
        <p:spPr>
          <a:xfrm>
            <a:off x="323527" y="1124744"/>
            <a:ext cx="8536029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romozione 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della</a:t>
            </a: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 Garanzia Giovani 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alle </a:t>
            </a: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scuole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e </a:t>
            </a:r>
            <a:r>
              <a:rPr lang="it-IT" sz="1800" b="1" dirty="0" smtClean="0">
                <a:solidFill>
                  <a:schemeClr val="accent2">
                    <a:lumMod val="75000"/>
                  </a:schemeClr>
                </a:solidFill>
              </a:rPr>
              <a:t>università</a:t>
            </a:r>
            <a:endParaRPr lang="it-IT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rasferimento 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del</a:t>
            </a: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 modello di </a:t>
            </a:r>
            <a:r>
              <a:rPr lang="it-IT" sz="1800" b="1" dirty="0" smtClean="0">
                <a:solidFill>
                  <a:schemeClr val="accent2">
                    <a:lumMod val="75000"/>
                  </a:schemeClr>
                </a:solidFill>
              </a:rPr>
              <a:t>intervento</a:t>
            </a:r>
            <a:endParaRPr lang="it-IT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it-IT" sz="1800" b="1" dirty="0" smtClean="0">
                <a:solidFill>
                  <a:schemeClr val="accent2">
                    <a:lumMod val="75000"/>
                  </a:schemeClr>
                </a:solidFill>
              </a:rPr>
              <a:t>ormazione </a:t>
            </a: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degli operatori del placement 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in sinergia con il Piano di formazione nazionale attuato da Italia 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Lavoro)</a:t>
            </a:r>
          </a:p>
          <a:p>
            <a:pPr lvl="0"/>
            <a:endParaRPr lang="it-IT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Azioni per il </a:t>
            </a: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coinvolgimento dei giovani </a:t>
            </a:r>
            <a:r>
              <a:rPr lang="it-IT" sz="1800" b="1" dirty="0" err="1">
                <a:solidFill>
                  <a:schemeClr val="accent2">
                    <a:lumMod val="75000"/>
                  </a:schemeClr>
                </a:solidFill>
              </a:rPr>
              <a:t>Neet</a:t>
            </a: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 in obbligo </a:t>
            </a:r>
            <a:r>
              <a:rPr lang="it-IT" sz="1800" b="1" dirty="0" smtClean="0">
                <a:solidFill>
                  <a:schemeClr val="accent2">
                    <a:lumMod val="75000"/>
                  </a:schemeClr>
                </a:solidFill>
              </a:rPr>
              <a:t>formativo</a:t>
            </a:r>
            <a:endParaRPr lang="it-IT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Supporto per </a:t>
            </a: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l’organizzazione e la pianificazione dei servizi 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previsti dalla Garanzia 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Giovani</a:t>
            </a:r>
            <a:endParaRPr lang="it-IT" sz="18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upporto 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alla realizzazione di</a:t>
            </a: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 azioni di promozione 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verso i giovani e il mondo delle imprese (in sinergia con il Piano di comunicazione della Garanzia Giovani attuato da Italia 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Lavoro)</a:t>
            </a:r>
          </a:p>
          <a:p>
            <a:pPr lvl="0"/>
            <a:endParaRPr lang="it-IT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M</a:t>
            </a:r>
            <a:r>
              <a:rPr lang="it-IT" sz="1800" b="1" dirty="0" smtClean="0">
                <a:solidFill>
                  <a:schemeClr val="accent2">
                    <a:lumMod val="75000"/>
                  </a:schemeClr>
                </a:solidFill>
              </a:rPr>
              <a:t>onitoraggio 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dell’intervento</a:t>
            </a:r>
          </a:p>
          <a:p>
            <a:pPr marL="285750" lvl="0" indent="-285750">
              <a:buFontTx/>
              <a:buChar char="-"/>
            </a:pPr>
            <a:endParaRPr lang="it-IT" sz="18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Fornitura della </a:t>
            </a: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</a:rPr>
              <a:t>piattaforma tecnologica 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per la gestione e la rendicontazione dell’intervento e </a:t>
            </a:r>
            <a:r>
              <a:rPr lang="it-IT" sz="1800" dirty="0" smtClean="0">
                <a:solidFill>
                  <a:schemeClr val="accent2">
                    <a:lumMod val="75000"/>
                  </a:schemeClr>
                </a:solidFill>
              </a:rPr>
              <a:t>supporto 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al suo utilizzo</a:t>
            </a:r>
          </a:p>
          <a:p>
            <a:pPr lvl="0"/>
            <a:endParaRPr lang="it-IT" sz="1800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endParaRPr lang="it-IT" sz="1400" dirty="0"/>
          </a:p>
          <a:p>
            <a:pPr lvl="0"/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8116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 bwMode="auto">
          <a:xfrm>
            <a:off x="202844" y="166941"/>
            <a:ext cx="7177468" cy="597763"/>
          </a:xfrm>
          <a:prstGeom prst="roundRect">
            <a:avLst/>
          </a:prstGeom>
          <a:noFill/>
          <a:ln w="28575" cap="flat" cmpd="sng" algn="ctr">
            <a:solidFill>
              <a:srgbClr val="99CC00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eaLnBrk="1" hangingPunct="1">
              <a:defRPr/>
            </a:pPr>
            <a:r>
              <a:rPr lang="it-IT" sz="2800" b="1" dirty="0" smtClean="0">
                <a:solidFill>
                  <a:srgbClr val="D60093"/>
                </a:solidFill>
                <a:latin typeface="Trebuchet MS" panose="020B0603020202020204" pitchFamily="34" charset="0"/>
              </a:rPr>
              <a:t>Erogazione diretta dei servizi</a:t>
            </a:r>
            <a:endParaRPr lang="it-IT" sz="3200" b="1" dirty="0">
              <a:solidFill>
                <a:srgbClr val="D60093"/>
              </a:solidFill>
              <a:latin typeface="Trebuchet MS" panose="020B0603020202020204" pitchFamily="34" charset="0"/>
            </a:endParaRPr>
          </a:p>
        </p:txBody>
      </p:sp>
      <p:sp>
        <p:nvSpPr>
          <p:cNvPr id="14341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14343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BD743-73FE-480B-BC17-1D32F4DEC6F0}" type="slidenum">
              <a:rPr lang="it-IT" altLang="it-IT" smtClean="0"/>
              <a:pPr/>
              <a:t>4</a:t>
            </a:fld>
            <a:endParaRPr lang="it-IT" altLang="it-IT"/>
          </a:p>
        </p:txBody>
      </p:sp>
      <p:sp>
        <p:nvSpPr>
          <p:cNvPr id="5" name="Rettangolo 4"/>
          <p:cNvSpPr/>
          <p:nvPr/>
        </p:nvSpPr>
        <p:spPr>
          <a:xfrm>
            <a:off x="323528" y="908720"/>
            <a:ext cx="8424936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dirty="0"/>
              <a:t> </a:t>
            </a:r>
          </a:p>
          <a:p>
            <a:r>
              <a:rPr lang="it-IT" sz="1600" dirty="0">
                <a:solidFill>
                  <a:schemeClr val="accent2">
                    <a:lumMod val="75000"/>
                  </a:schemeClr>
                </a:solidFill>
              </a:rPr>
              <a:t>I servizi saranno erogati in modo diretto nei confronti del target, in collaborazione con </a:t>
            </a:r>
            <a:r>
              <a:rPr lang="it-IT" sz="1600" b="1" dirty="0">
                <a:solidFill>
                  <a:schemeClr val="accent2">
                    <a:lumMod val="75000"/>
                  </a:schemeClr>
                </a:solidFill>
              </a:rPr>
              <a:t>gli uffici di placement </a:t>
            </a: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scolastici,</a:t>
            </a: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1600" dirty="0">
                <a:solidFill>
                  <a:schemeClr val="accent2">
                    <a:lumMod val="75000"/>
                  </a:schemeClr>
                </a:solidFill>
              </a:rPr>
              <a:t>in modo che tali uffici possano continuare il processo di sviluppo e consolidamento intrapreso nell’ambito del Progetto FIxO </a:t>
            </a: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S&amp;U</a:t>
            </a:r>
            <a:endParaRPr lang="it-IT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it-IT" sz="1300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lvl="0"/>
            <a:endParaRPr lang="it-IT" sz="1300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endParaRPr lang="it-IT" sz="1300" b="1" u="sng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it-IT" sz="13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accoglienza </a:t>
            </a: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e </a:t>
            </a: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informazione</a:t>
            </a:r>
            <a:endParaRPr lang="it-IT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accesso </a:t>
            </a:r>
            <a:r>
              <a:rPr lang="it-IT" sz="1400" b="1" dirty="0">
                <a:solidFill>
                  <a:schemeClr val="accent2">
                    <a:lumMod val="75000"/>
                  </a:schemeClr>
                </a:solidFill>
              </a:rPr>
              <a:t>alla </a:t>
            </a: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garanzia</a:t>
            </a:r>
            <a:r>
              <a:rPr lang="it-IT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1400" dirty="0" smtClean="0">
                <a:solidFill>
                  <a:schemeClr val="accent2">
                    <a:lumMod val="75000"/>
                  </a:schemeClr>
                </a:solidFill>
              </a:rPr>
              <a:t>(2 ore)</a:t>
            </a:r>
          </a:p>
          <a:p>
            <a:pPr marL="285750" lvl="0" indent="-285750">
              <a:buFontTx/>
              <a:buChar char="-"/>
            </a:pP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orientamento </a:t>
            </a:r>
            <a:r>
              <a:rPr lang="it-IT" sz="1400" b="1" dirty="0">
                <a:solidFill>
                  <a:schemeClr val="accent2">
                    <a:lumMod val="75000"/>
                  </a:schemeClr>
                </a:solidFill>
              </a:rPr>
              <a:t>specialistico</a:t>
            </a:r>
            <a:r>
              <a:rPr lang="it-IT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1400" dirty="0" smtClean="0">
                <a:solidFill>
                  <a:schemeClr val="accent2">
                    <a:lumMod val="75000"/>
                  </a:schemeClr>
                </a:solidFill>
              </a:rPr>
              <a:t>(in media 5 </a:t>
            </a:r>
            <a:r>
              <a:rPr lang="it-IT" sz="1400" dirty="0">
                <a:solidFill>
                  <a:schemeClr val="accent2">
                    <a:lumMod val="75000"/>
                  </a:schemeClr>
                </a:solidFill>
              </a:rPr>
              <a:t>ore per </a:t>
            </a:r>
            <a:r>
              <a:rPr lang="it-IT" sz="1400" dirty="0" smtClean="0">
                <a:solidFill>
                  <a:schemeClr val="accent2">
                    <a:lumMod val="75000"/>
                  </a:schemeClr>
                </a:solidFill>
              </a:rPr>
              <a:t>giovane)</a:t>
            </a:r>
          </a:p>
          <a:p>
            <a:pPr marL="285750" lvl="0" indent="-285750">
              <a:buFontTx/>
              <a:buChar char="-"/>
            </a:pP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servizi </a:t>
            </a:r>
            <a:r>
              <a:rPr lang="it-IT" sz="1400" b="1" dirty="0">
                <a:solidFill>
                  <a:schemeClr val="accent2">
                    <a:lumMod val="75000"/>
                  </a:schemeClr>
                </a:solidFill>
              </a:rPr>
              <a:t>di contrasto alla dispersione scolastica per l’assolvimento dell’obbligo formativo</a:t>
            </a:r>
            <a:r>
              <a:rPr lang="it-IT" sz="1400" dirty="0">
                <a:solidFill>
                  <a:schemeClr val="accent2">
                    <a:lumMod val="75000"/>
                  </a:schemeClr>
                </a:solidFill>
              </a:rPr>
              <a:t> (solo per le </a:t>
            </a:r>
            <a:r>
              <a:rPr lang="it-IT" sz="1400" dirty="0" smtClean="0">
                <a:solidFill>
                  <a:schemeClr val="accent2">
                    <a:lumMod val="75000"/>
                  </a:schemeClr>
                </a:solidFill>
              </a:rPr>
              <a:t>scuole, 8 </a:t>
            </a:r>
            <a:r>
              <a:rPr lang="it-IT" sz="1400" dirty="0" smtClean="0">
                <a:solidFill>
                  <a:schemeClr val="accent2">
                    <a:lumMod val="75000"/>
                  </a:schemeClr>
                </a:solidFill>
              </a:rPr>
              <a:t>ore) </a:t>
            </a:r>
            <a:r>
              <a:rPr lang="it-IT" sz="1400" dirty="0">
                <a:solidFill>
                  <a:schemeClr val="accent2">
                    <a:lumMod val="75000"/>
                  </a:schemeClr>
                </a:solidFill>
              </a:rPr>
              <a:t>finalizzati a garantire al giovane l’acquisizione del titolo di diploma o di qualifica professionale nel sistema dell’istruzione, della formazione professionale o attraverso il contratto di apprendistato di I livello. </a:t>
            </a:r>
          </a:p>
          <a:p>
            <a:endParaRPr lang="it-IT" sz="13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it-IT" sz="1300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it-IT" sz="13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it-IT" sz="1300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marL="285750" lvl="0" indent="-285750">
              <a:buFontTx/>
              <a:buChar char="-"/>
            </a:pP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accompagnamento </a:t>
            </a:r>
            <a:r>
              <a:rPr lang="it-IT" sz="1400" b="1" dirty="0">
                <a:solidFill>
                  <a:schemeClr val="accent2">
                    <a:lumMod val="75000"/>
                  </a:schemeClr>
                </a:solidFill>
              </a:rPr>
              <a:t>al </a:t>
            </a: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lavoro</a:t>
            </a:r>
            <a:endParaRPr lang="it-IT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lvl="0" indent="-285750">
              <a:buFontTx/>
              <a:buChar char="-"/>
            </a:pPr>
            <a:r>
              <a:rPr lang="it-IT" sz="1400" b="1" dirty="0" smtClean="0">
                <a:solidFill>
                  <a:schemeClr val="accent2">
                    <a:lumMod val="75000"/>
                  </a:schemeClr>
                </a:solidFill>
              </a:rPr>
              <a:t>avvio </a:t>
            </a:r>
            <a:r>
              <a:rPr lang="it-IT" sz="1400" b="1" dirty="0">
                <a:solidFill>
                  <a:schemeClr val="accent2">
                    <a:lumMod val="75000"/>
                  </a:schemeClr>
                </a:solidFill>
              </a:rPr>
              <a:t>a tirocinio</a:t>
            </a:r>
            <a:endParaRPr lang="it-IT" sz="14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it-IT" sz="1300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it-IT" sz="1600" dirty="0">
                <a:solidFill>
                  <a:schemeClr val="accent2">
                    <a:lumMod val="75000"/>
                  </a:schemeClr>
                </a:solidFill>
              </a:rPr>
              <a:t>Tali servizi saranno remunerati secondo le regole della Garanzia Giovani (a processo e a risultato) mentre </a:t>
            </a:r>
            <a:r>
              <a:rPr lang="it-IT" sz="1600" b="1" dirty="0">
                <a:solidFill>
                  <a:schemeClr val="accent2">
                    <a:lumMod val="75000"/>
                  </a:schemeClr>
                </a:solidFill>
              </a:rPr>
              <a:t>il finanziamento delle misure collegate agli esiti sarà a valere sulle risorse </a:t>
            </a:r>
            <a:r>
              <a:rPr lang="it-IT" sz="1600" b="1" dirty="0" smtClean="0">
                <a:solidFill>
                  <a:schemeClr val="accent2">
                    <a:lumMod val="75000"/>
                  </a:schemeClr>
                </a:solidFill>
              </a:rPr>
              <a:t>regionali</a:t>
            </a:r>
            <a:endParaRPr lang="it-IT" sz="16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it-IT" sz="900" dirty="0"/>
          </a:p>
        </p:txBody>
      </p:sp>
      <p:sp>
        <p:nvSpPr>
          <p:cNvPr id="7" name="Rettangolo arrotondato 6"/>
          <p:cNvSpPr/>
          <p:nvPr/>
        </p:nvSpPr>
        <p:spPr bwMode="auto">
          <a:xfrm>
            <a:off x="395536" y="2104248"/>
            <a:ext cx="2376264" cy="436528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/>
                <a:cs typeface="Arial" charset="0"/>
              </a:rPr>
              <a:t>Servizi a processo</a:t>
            </a:r>
            <a:endParaRPr lang="it-IT" sz="18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/>
              <a:cs typeface="Arial" charset="0"/>
            </a:endParaRPr>
          </a:p>
        </p:txBody>
      </p:sp>
      <p:sp>
        <p:nvSpPr>
          <p:cNvPr id="8" name="Rettangolo arrotondato 7"/>
          <p:cNvSpPr/>
          <p:nvPr/>
        </p:nvSpPr>
        <p:spPr bwMode="auto">
          <a:xfrm>
            <a:off x="2907916" y="2078976"/>
            <a:ext cx="5563352" cy="436528"/>
          </a:xfrm>
          <a:prstGeom prst="roundRect">
            <a:avLst/>
          </a:prstGeom>
          <a:gradFill rotWithShape="1">
            <a:gsLst>
              <a:gs pos="0">
                <a:schemeClr val="accent2">
                  <a:lumMod val="60000"/>
                  <a:lumOff val="40000"/>
                </a:scheme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/>
                <a:cs typeface="Arial" charset="0"/>
              </a:rPr>
              <a:t>(30% Italia Lavoro – 70% scuole e università)</a:t>
            </a:r>
            <a:endParaRPr lang="it-IT" sz="18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/>
              <a:cs typeface="Arial" charset="0"/>
            </a:endParaRPr>
          </a:p>
        </p:txBody>
      </p:sp>
      <p:sp>
        <p:nvSpPr>
          <p:cNvPr id="9" name="Rettangolo arrotondato 8"/>
          <p:cNvSpPr/>
          <p:nvPr/>
        </p:nvSpPr>
        <p:spPr bwMode="auto">
          <a:xfrm>
            <a:off x="395536" y="4220640"/>
            <a:ext cx="2376264" cy="436528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/>
                <a:cs typeface="Arial" charset="0"/>
              </a:rPr>
              <a:t>Servizi a risultato</a:t>
            </a:r>
            <a:endParaRPr lang="it-IT" sz="18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/>
              <a:cs typeface="Arial" charset="0"/>
            </a:endParaRPr>
          </a:p>
        </p:txBody>
      </p:sp>
      <p:sp>
        <p:nvSpPr>
          <p:cNvPr id="10" name="Rettangolo arrotondato 9"/>
          <p:cNvSpPr/>
          <p:nvPr/>
        </p:nvSpPr>
        <p:spPr bwMode="auto">
          <a:xfrm>
            <a:off x="2894742" y="4220640"/>
            <a:ext cx="5563352" cy="436528"/>
          </a:xfrm>
          <a:prstGeom prst="roundRect">
            <a:avLst/>
          </a:prstGeom>
          <a:gradFill rotWithShape="1">
            <a:gsLst>
              <a:gs pos="0">
                <a:schemeClr val="accent2">
                  <a:lumMod val="60000"/>
                  <a:lumOff val="40000"/>
                </a:scheme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/>
                <a:cs typeface="Arial" charset="0"/>
              </a:rPr>
              <a:t>(50% Italia Lavoro – 50% scuole e università)</a:t>
            </a:r>
            <a:endParaRPr lang="it-IT" sz="18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52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 bwMode="auto">
          <a:xfrm>
            <a:off x="202844" y="166941"/>
            <a:ext cx="7177468" cy="597763"/>
          </a:xfrm>
          <a:prstGeom prst="roundRect">
            <a:avLst/>
          </a:prstGeom>
          <a:noFill/>
          <a:ln w="28575" cap="flat" cmpd="sng" algn="ctr">
            <a:solidFill>
              <a:srgbClr val="99CC00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eaLnBrk="1" hangingPunct="1">
              <a:defRPr/>
            </a:pPr>
            <a:r>
              <a:rPr lang="it-IT" sz="2800" b="1" dirty="0" smtClean="0">
                <a:solidFill>
                  <a:srgbClr val="D60093"/>
                </a:solidFill>
                <a:latin typeface="Trebuchet MS" panose="020B0603020202020204" pitchFamily="34" charset="0"/>
              </a:rPr>
              <a:t>Regione Sardegna: Scuole coinvolte</a:t>
            </a:r>
            <a:endParaRPr lang="it-IT" sz="2800" b="1" dirty="0">
              <a:solidFill>
                <a:srgbClr val="D60093"/>
              </a:solidFill>
              <a:latin typeface="Trebuchet MS" panose="020B0603020202020204" pitchFamily="34" charset="0"/>
            </a:endParaRPr>
          </a:p>
          <a:p>
            <a:pPr eaLnBrk="1" hangingPunct="1">
              <a:defRPr/>
            </a:pPr>
            <a:endParaRPr lang="it-IT" sz="3200" b="1" dirty="0">
              <a:solidFill>
                <a:srgbClr val="D60093"/>
              </a:solidFill>
              <a:latin typeface="Trebuchet MS" panose="020B0603020202020204" pitchFamily="34" charset="0"/>
            </a:endParaRPr>
          </a:p>
        </p:txBody>
      </p:sp>
      <p:sp>
        <p:nvSpPr>
          <p:cNvPr id="14341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14343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BD743-73FE-480B-BC17-1D32F4DEC6F0}" type="slidenum">
              <a:rPr lang="it-IT" altLang="it-IT" smtClean="0"/>
              <a:pPr/>
              <a:t>5</a:t>
            </a:fld>
            <a:endParaRPr lang="it-IT" altLang="it-IT"/>
          </a:p>
        </p:txBody>
      </p:sp>
      <p:sp>
        <p:nvSpPr>
          <p:cNvPr id="5" name="Rettangolo 4"/>
          <p:cNvSpPr/>
          <p:nvPr/>
        </p:nvSpPr>
        <p:spPr>
          <a:xfrm>
            <a:off x="323528" y="1196752"/>
            <a:ext cx="813626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600" b="1" dirty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La Regione Sardegna utilizzerà il Programma </a:t>
            </a:r>
            <a:r>
              <a:rPr lang="it-IT" sz="1600" b="1" dirty="0" err="1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FIxO</a:t>
            </a:r>
            <a:r>
              <a:rPr lang="it-IT" sz="1600" b="1" dirty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 YEI per promuovere le possibilità offerte da </a:t>
            </a:r>
          </a:p>
          <a:p>
            <a:pPr lvl="0"/>
            <a:r>
              <a:rPr lang="it-IT" sz="1600" b="1" dirty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Garanzia Giovani sul territorio e ampliare il bacino dei beneficiari. </a:t>
            </a:r>
          </a:p>
          <a:p>
            <a:r>
              <a:rPr lang="it-IT" sz="1600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Si </a:t>
            </a: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</a:rPr>
              <a:t>ipotizza di coinvolgere:</a:t>
            </a:r>
            <a:endParaRPr lang="it-IT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it-IT" sz="1200" dirty="0"/>
              <a:t> </a:t>
            </a:r>
          </a:p>
        </p:txBody>
      </p:sp>
      <p:sp>
        <p:nvSpPr>
          <p:cNvPr id="10" name="Rettangolo arrotondato 9"/>
          <p:cNvSpPr/>
          <p:nvPr/>
        </p:nvSpPr>
        <p:spPr bwMode="auto">
          <a:xfrm>
            <a:off x="457200" y="2585729"/>
            <a:ext cx="1857169" cy="444430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Calibri"/>
                <a:cs typeface="Arial" charset="0"/>
              </a:rPr>
              <a:t>30 scuole</a:t>
            </a:r>
            <a:endParaRPr lang="it-IT" sz="180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Calibri"/>
              <a:cs typeface="Arial" charset="0"/>
            </a:endParaRPr>
          </a:p>
        </p:txBody>
      </p:sp>
      <p:sp>
        <p:nvSpPr>
          <p:cNvPr id="13" name="Rettangolo arrotondato 12"/>
          <p:cNvSpPr/>
          <p:nvPr/>
        </p:nvSpPr>
        <p:spPr bwMode="auto">
          <a:xfrm>
            <a:off x="2566032" y="2593581"/>
            <a:ext cx="5687988" cy="53607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kern="0" dirty="0">
                <a:solidFill>
                  <a:prstClr val="black"/>
                </a:solidFill>
                <a:latin typeface="Calibri"/>
                <a:cs typeface="Arial" charset="0"/>
              </a:rPr>
              <a:t>s</a:t>
            </a:r>
            <a:r>
              <a:rPr lang="it-IT" sz="1600" b="1" kern="0" dirty="0" smtClean="0">
                <a:solidFill>
                  <a:prstClr val="black"/>
                </a:solidFill>
                <a:latin typeface="Calibri"/>
                <a:cs typeface="Arial" charset="0"/>
              </a:rPr>
              <a:t>ervizi Garanzia Giovani rivolti a neo diplomati e </a:t>
            </a:r>
            <a:r>
              <a:rPr lang="it-IT" sz="1600" b="1" kern="0" dirty="0" err="1" smtClean="0">
                <a:solidFill>
                  <a:prstClr val="black"/>
                </a:solidFill>
                <a:latin typeface="Calibri"/>
                <a:cs typeface="Arial" charset="0"/>
              </a:rPr>
              <a:t>neet</a:t>
            </a:r>
            <a:r>
              <a:rPr lang="it-IT" sz="1600" b="1" kern="0" dirty="0" smtClean="0">
                <a:solidFill>
                  <a:prstClr val="black"/>
                </a:solidFill>
                <a:latin typeface="Calibri"/>
                <a:cs typeface="Arial" charset="0"/>
              </a:rPr>
              <a:t> in obbligo formativo</a:t>
            </a:r>
            <a:endParaRPr lang="it-IT" sz="1600" b="1" kern="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8918" y="3430261"/>
            <a:ext cx="813626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Particolare attenzione sarà riservata al target dei NEET in dispersione scolastica, al fine di promuovere e rafforzare l’efficacia degli interventi attuati sul territorio regionale.</a:t>
            </a:r>
          </a:p>
          <a:p>
            <a:r>
              <a:rPr lang="it-IT" sz="1400" b="1" dirty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 </a:t>
            </a:r>
          </a:p>
          <a:p>
            <a:r>
              <a:rPr lang="it-IT" sz="1400" b="1" dirty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Nello specifico il Programma si pone come obiettivo quello di potenziare la rete dei soggetti interessati, valorizzando le specifiche competenze, al fine di promuovere un modello di intervento specialistico e tempestivo che consenta il rientro dei NEET nel sistema educativo/formativo. In particolare, le scuole si raccorderanno con i CSL e l’ufficio scuola del comune per rintracciare le informazioni sui nominativi dei NEET, per coinvolgere le famiglie e avviare successivamente le attività di orientamento specialistico presso i </a:t>
            </a:r>
            <a:r>
              <a:rPr lang="it-IT" sz="1400" b="1" dirty="0" err="1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placement</a:t>
            </a:r>
            <a:r>
              <a:rPr lang="it-IT" sz="1400" b="1" dirty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 della scuola.</a:t>
            </a:r>
          </a:p>
          <a:p>
            <a:r>
              <a:rPr lang="it-IT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4898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 bwMode="auto">
          <a:xfrm>
            <a:off x="202844" y="166941"/>
            <a:ext cx="7177468" cy="597763"/>
          </a:xfrm>
          <a:prstGeom prst="roundRect">
            <a:avLst/>
          </a:prstGeom>
          <a:noFill/>
          <a:ln w="28575" cap="flat" cmpd="sng" algn="ctr">
            <a:solidFill>
              <a:srgbClr val="99CC00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eaLnBrk="1" hangingPunct="1">
              <a:defRPr/>
            </a:pPr>
            <a:r>
              <a:rPr lang="it-IT" sz="2400" b="1" dirty="0" smtClean="0">
                <a:solidFill>
                  <a:srgbClr val="D60093"/>
                </a:solidFill>
                <a:latin typeface="Trebuchet MS" panose="020B0603020202020204" pitchFamily="34" charset="0"/>
              </a:rPr>
              <a:t>Il programma </a:t>
            </a:r>
            <a:r>
              <a:rPr lang="it-IT" sz="2400" b="1" dirty="0" err="1" smtClean="0">
                <a:solidFill>
                  <a:srgbClr val="D60093"/>
                </a:solidFill>
                <a:latin typeface="Trebuchet MS" panose="020B0603020202020204" pitchFamily="34" charset="0"/>
              </a:rPr>
              <a:t>FIxO</a:t>
            </a:r>
            <a:r>
              <a:rPr lang="it-IT" sz="2400" b="1" dirty="0" smtClean="0">
                <a:solidFill>
                  <a:srgbClr val="D60093"/>
                </a:solidFill>
                <a:latin typeface="Trebuchet MS" panose="020B0603020202020204" pitchFamily="34" charset="0"/>
              </a:rPr>
              <a:t> YEI nella Regione Sardegna</a:t>
            </a:r>
            <a:endParaRPr lang="it-IT" sz="3200" b="1" dirty="0">
              <a:solidFill>
                <a:srgbClr val="D60093"/>
              </a:solidFill>
              <a:latin typeface="Trebuchet MS" panose="020B0603020202020204" pitchFamily="34" charset="0"/>
            </a:endParaRPr>
          </a:p>
        </p:txBody>
      </p:sp>
      <p:sp>
        <p:nvSpPr>
          <p:cNvPr id="14341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14343" name="Rettangolo 1"/>
          <p:cNvSpPr>
            <a:spLocks noChangeArrowheads="1"/>
          </p:cNvSpPr>
          <p:nvPr/>
        </p:nvSpPr>
        <p:spPr bwMode="auto">
          <a:xfrm>
            <a:off x="4356100" y="1555750"/>
            <a:ext cx="4103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b="1" i="1">
                <a:solidFill>
                  <a:srgbClr val="000000"/>
                </a:solidFill>
                <a:latin typeface="Trebuchet MS" pitchFamily="34" charset="0"/>
                <a:cs typeface="Arial" charset="0"/>
              </a:rPr>
              <a:t> </a:t>
            </a:r>
            <a:endParaRPr lang="it-IT" alt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BD743-73FE-480B-BC17-1D32F4DEC6F0}" type="slidenum">
              <a:rPr lang="it-IT" altLang="it-IT" smtClean="0"/>
              <a:pPr/>
              <a:t>6</a:t>
            </a:fld>
            <a:endParaRPr lang="it-IT" altLang="it-IT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3156" y="1404064"/>
            <a:ext cx="89233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t-IT" sz="1600" b="1" smtClean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L’intervento </a:t>
            </a:r>
            <a:r>
              <a:rPr lang="it-IT" sz="1600" b="1" dirty="0">
                <a:solidFill>
                  <a:schemeClr val="accent2">
                    <a:lumMod val="75000"/>
                  </a:schemeClr>
                </a:solidFill>
                <a:cs typeface="Calibri" pitchFamily="34" charset="0"/>
              </a:rPr>
              <a:t>si concentrerà sui giovani diplomati, NEET in obbligo formativo e laureati e vedrà coinvolti</a:t>
            </a:r>
            <a:r>
              <a:rPr lang="it-IT" sz="1600" dirty="0" smtClean="0"/>
              <a:t>:</a:t>
            </a:r>
            <a:endParaRPr kumimoji="0" lang="it-IT" sz="1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/>
          </p:nvPr>
        </p:nvGraphicFramePr>
        <p:xfrm>
          <a:off x="611505" y="2204865"/>
          <a:ext cx="7920990" cy="29326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6319"/>
                <a:gridCol w="1675616"/>
                <a:gridCol w="2171700"/>
                <a:gridCol w="1697355"/>
              </a:tblGrid>
              <a:tr h="4255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Servizi</a:t>
                      </a:r>
                      <a:endParaRPr lang="it-IT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Diplomati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kern="120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Neet</a:t>
                      </a:r>
                      <a:r>
                        <a:rPr lang="it-IT" sz="1600" b="1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obbligo formativo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Laureati</a:t>
                      </a:r>
                    </a:p>
                  </a:txBody>
                  <a:tcPr marL="68580" marR="68580" marT="0" marB="0"/>
                </a:tc>
              </a:tr>
              <a:tr h="5106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Accoglienza e informazioni</a:t>
                      </a:r>
                      <a:endParaRPr lang="it-IT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n. 4.131</a:t>
                      </a:r>
                      <a:endParaRPr lang="it-IT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n. 2.198</a:t>
                      </a:r>
                      <a:endParaRPr lang="it-IT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n. 3.388</a:t>
                      </a:r>
                      <a:endParaRPr lang="it-IT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06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Accesso e </a:t>
                      </a:r>
                      <a:r>
                        <a:rPr lang="it-IT" sz="16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profiling</a:t>
                      </a:r>
                      <a:endParaRPr lang="it-IT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COMPETENZA </a:t>
                      </a:r>
                      <a:r>
                        <a:rPr lang="it-IT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CSL</a:t>
                      </a:r>
                      <a:endParaRPr lang="it-IT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106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Orientamento specialistico</a:t>
                      </a:r>
                      <a:endParaRPr lang="it-IT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n.1.318 </a:t>
                      </a:r>
                      <a:endParaRPr lang="it-IT" sz="16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n.516 </a:t>
                      </a:r>
                      <a:endParaRPr lang="it-IT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n.600 </a:t>
                      </a:r>
                      <a:endParaRPr lang="it-IT" sz="16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55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Accompagnamento al lavoro</a:t>
                      </a:r>
                      <a:endParaRPr lang="it-IT" sz="1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n.109</a:t>
                      </a:r>
                      <a:endParaRPr lang="it-IT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n.110</a:t>
                      </a:r>
                      <a:endParaRPr lang="it-IT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55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t-IT" sz="10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0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39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831013" y="6481763"/>
            <a:ext cx="2133600" cy="476250"/>
          </a:xfrm>
        </p:spPr>
        <p:txBody>
          <a:bodyPr/>
          <a:lstStyle/>
          <a:p>
            <a:pPr algn="ctr">
              <a:defRPr/>
            </a:pPr>
            <a:fld id="{1AA560DF-8537-4D2D-880D-36DFB0CA4C77}" type="slidenum">
              <a:rPr lang="it-IT">
                <a:ea typeface="ＭＳ Ｐゴシック"/>
                <a:cs typeface="ＭＳ Ｐゴシック"/>
              </a:rPr>
              <a:pPr algn="ctr">
                <a:defRPr/>
              </a:pPr>
              <a:t>7</a:t>
            </a:fld>
            <a:endParaRPr lang="it-IT">
              <a:ea typeface="ＭＳ Ｐゴシック"/>
              <a:cs typeface="ＭＳ Ｐゴシック"/>
            </a:endParaRPr>
          </a:p>
        </p:txBody>
      </p:sp>
      <p:pic>
        <p:nvPicPr>
          <p:cNvPr id="2051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1470025"/>
            <a:ext cx="4857750" cy="476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3000375" y="1643063"/>
            <a:ext cx="1511300" cy="714375"/>
          </a:xfrm>
          <a:prstGeom prst="roundRect">
            <a:avLst/>
          </a:prstGeom>
          <a:solidFill>
            <a:srgbClr val="A8E77D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19194D"/>
                </a:solidFill>
                <a:latin typeface="Trebuchet MS" charset="0"/>
                <a:ea typeface="ＭＳ Ｐゴシック" charset="0"/>
              </a:rPr>
              <a:t>Convenzione tra  MPLS, Regione e </a:t>
            </a:r>
            <a:r>
              <a:rPr lang="it-IT" sz="1200" b="1" dirty="0" err="1">
                <a:solidFill>
                  <a:srgbClr val="19194D"/>
                </a:solidFill>
                <a:latin typeface="Trebuchet MS" charset="0"/>
                <a:ea typeface="ＭＳ Ｐゴシック" charset="0"/>
              </a:rPr>
              <a:t>Italialavoro</a:t>
            </a:r>
            <a:endParaRPr lang="it-IT" sz="1200" b="1" dirty="0">
              <a:solidFill>
                <a:srgbClr val="19194D"/>
              </a:solidFill>
              <a:latin typeface="Trebuchet MS" charset="0"/>
              <a:ea typeface="ＭＳ Ｐゴシック" charset="0"/>
            </a:endParaRPr>
          </a:p>
        </p:txBody>
      </p:sp>
      <p:sp>
        <p:nvSpPr>
          <p:cNvPr id="9" name="Pentagono 8"/>
          <p:cNvSpPr/>
          <p:nvPr/>
        </p:nvSpPr>
        <p:spPr bwMode="auto">
          <a:xfrm rot="5400000">
            <a:off x="3612356" y="2061369"/>
            <a:ext cx="287338" cy="863600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11" name="Pentagono 10"/>
          <p:cNvSpPr/>
          <p:nvPr/>
        </p:nvSpPr>
        <p:spPr bwMode="auto">
          <a:xfrm rot="6144458">
            <a:off x="6070600" y="1992313"/>
            <a:ext cx="288925" cy="863600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ＭＳ Ｐゴシック" charset="0"/>
              <a:cs typeface="+mn-cs"/>
            </a:endParaRPr>
          </a:p>
        </p:txBody>
      </p:sp>
      <p:cxnSp>
        <p:nvCxnSpPr>
          <p:cNvPr id="2055" name="Connettore 1 18"/>
          <p:cNvCxnSpPr>
            <a:cxnSpLocks noChangeShapeType="1"/>
            <a:stCxn id="10" idx="0"/>
            <a:endCxn id="22" idx="1"/>
          </p:cNvCxnSpPr>
          <p:nvPr/>
        </p:nvCxnSpPr>
        <p:spPr bwMode="auto">
          <a:xfrm flipV="1">
            <a:off x="6348561" y="1789113"/>
            <a:ext cx="652314" cy="914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395288" y="71438"/>
            <a:ext cx="70231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eaLnBrk="1" fontAlgn="auto" hangingPunct="1">
              <a:spcAft>
                <a:spcPts val="0"/>
              </a:spcAft>
              <a:defRPr/>
            </a:pPr>
            <a:r>
              <a:rPr lang="it-IT" sz="3200" b="1" dirty="0">
                <a:solidFill>
                  <a:schemeClr val="accent3"/>
                </a:solidFill>
                <a:ea typeface="+mj-ea"/>
                <a:cs typeface="+mj-cs"/>
              </a:rPr>
              <a:t>Il modello di intervento – le fasi salienti 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7000875" y="1124744"/>
            <a:ext cx="2017713" cy="1328737"/>
          </a:xfrm>
          <a:prstGeom prst="roundRect">
            <a:avLst/>
          </a:prstGeom>
          <a:solidFill>
            <a:srgbClr val="FFFF00">
              <a:alpha val="71000"/>
            </a:srgb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it-IT"/>
            </a:defPPr>
            <a:lvl1pPr algn="ctr" eaLnBrk="0" hangingPunct="0">
              <a:defRPr sz="1200" b="1">
                <a:solidFill>
                  <a:srgbClr val="19194D"/>
                </a:solidFill>
                <a:latin typeface="Trebuchet MS" charset="0"/>
                <a:ea typeface="ＭＳ Ｐゴシック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354675"/>
                </a:solidFill>
              </a:rPr>
              <a:t>Manifestazione di interesse/Decreto dirigenziale per coinvolgere le Scuole, lettera di invito per le Università </a:t>
            </a:r>
            <a:endParaRPr lang="it-IT" dirty="0">
              <a:solidFill>
                <a:srgbClr val="354675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3143250" y="3857625"/>
            <a:ext cx="2643188" cy="511175"/>
          </a:xfrm>
          <a:prstGeom prst="roundRect">
            <a:avLst/>
          </a:prstGeom>
          <a:solidFill>
            <a:srgbClr val="A8E77D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19194D"/>
                </a:solidFill>
                <a:latin typeface="Trebuchet MS" charset="0"/>
                <a:ea typeface="ＭＳ Ｐゴシック" charset="0"/>
              </a:rPr>
              <a:t>Avvio attività di Assistenza Tecnica</a:t>
            </a:r>
          </a:p>
        </p:txBody>
      </p:sp>
      <p:sp>
        <p:nvSpPr>
          <p:cNvPr id="27" name="Pentagono 26"/>
          <p:cNvSpPr/>
          <p:nvPr/>
        </p:nvSpPr>
        <p:spPr bwMode="auto">
          <a:xfrm rot="5400000">
            <a:off x="4321969" y="4079082"/>
            <a:ext cx="287337" cy="863600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29" name="Pentagono 28"/>
          <p:cNvSpPr/>
          <p:nvPr/>
        </p:nvSpPr>
        <p:spPr bwMode="auto">
          <a:xfrm rot="5400000">
            <a:off x="4828381" y="5071269"/>
            <a:ext cx="357188" cy="787400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ＭＳ Ｐゴシック" charset="0"/>
              <a:cs typeface="+mn-cs"/>
            </a:endParaRPr>
          </a:p>
        </p:txBody>
      </p:sp>
      <p:cxnSp>
        <p:nvCxnSpPr>
          <p:cNvPr id="2061" name="Connettore 1 30"/>
          <p:cNvCxnSpPr>
            <a:cxnSpLocks noChangeShapeType="1"/>
            <a:stCxn id="20" idx="3"/>
            <a:endCxn id="6" idx="1"/>
          </p:cNvCxnSpPr>
          <p:nvPr/>
        </p:nvCxnSpPr>
        <p:spPr bwMode="auto">
          <a:xfrm>
            <a:off x="1963738" y="1982788"/>
            <a:ext cx="1036637" cy="1746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2" name="Connettore 1 40"/>
          <p:cNvCxnSpPr>
            <a:cxnSpLocks noChangeShapeType="1"/>
            <a:stCxn id="28" idx="3"/>
            <a:endCxn id="40" idx="1"/>
          </p:cNvCxnSpPr>
          <p:nvPr/>
        </p:nvCxnSpPr>
        <p:spPr bwMode="auto">
          <a:xfrm>
            <a:off x="6084888" y="5113338"/>
            <a:ext cx="1042987" cy="1111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CasellaDiTesto 39"/>
          <p:cNvSpPr txBox="1"/>
          <p:nvPr/>
        </p:nvSpPr>
        <p:spPr>
          <a:xfrm>
            <a:off x="7127875" y="4457700"/>
            <a:ext cx="2016125" cy="1531938"/>
          </a:xfrm>
          <a:prstGeom prst="roundRect">
            <a:avLst/>
          </a:prstGeom>
          <a:solidFill>
            <a:srgbClr val="FFFF00">
              <a:alpha val="71000"/>
            </a:srgb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it-IT"/>
            </a:defPPr>
            <a:lvl1pPr eaLnBrk="0" hangingPunct="0">
              <a:defRPr sz="1200" b="1">
                <a:solidFill>
                  <a:srgbClr val="19194D"/>
                </a:solidFill>
                <a:latin typeface="Trebuchet MS" charset="0"/>
                <a:ea typeface="ＭＳ Ｐゴシック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354675"/>
                </a:solidFill>
              </a:rPr>
              <a:t>Definizione del gruppo di lavoro preposto all’erogazione dei servizi (Operatori scolastici, Operatori universitari, Operatori </a:t>
            </a:r>
            <a:r>
              <a:rPr lang="it-IT" dirty="0" err="1" smtClean="0">
                <a:solidFill>
                  <a:srgbClr val="354675"/>
                </a:solidFill>
              </a:rPr>
              <a:t>Italialavoro</a:t>
            </a:r>
            <a:r>
              <a:rPr lang="it-IT" dirty="0" smtClean="0">
                <a:solidFill>
                  <a:srgbClr val="354675"/>
                </a:solidFill>
              </a:rPr>
              <a:t>)</a:t>
            </a:r>
            <a:endParaRPr lang="it-IT" dirty="0">
              <a:solidFill>
                <a:srgbClr val="354675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71438" y="928688"/>
            <a:ext cx="1892300" cy="2108200"/>
          </a:xfrm>
          <a:prstGeom prst="roundRect">
            <a:avLst/>
          </a:prstGeom>
          <a:solidFill>
            <a:srgbClr val="FFFF00">
              <a:alpha val="71000"/>
            </a:srgb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Piano di dimensionamento e definizione modalità di intervento sul territorio , target, accesso al sistema informativo regionale, modalità di collaborazione con CPI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268288" y="3457575"/>
            <a:ext cx="1589087" cy="1328738"/>
          </a:xfrm>
          <a:prstGeom prst="roundRect">
            <a:avLst/>
          </a:prstGeom>
          <a:solidFill>
            <a:srgbClr val="FFFF00">
              <a:alpha val="71000"/>
            </a:srgb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it-IT"/>
            </a:defPPr>
            <a:lvl1pPr algn="ctr" eaLnBrk="0" hangingPunct="0">
              <a:defRPr sz="1200" b="1">
                <a:solidFill>
                  <a:srgbClr val="19194D"/>
                </a:solidFill>
                <a:latin typeface="Trebuchet MS" charset="0"/>
                <a:ea typeface="ＭＳ Ｐゴシック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354675"/>
                </a:solidFill>
              </a:rPr>
              <a:t>Supporto operativo, erogazione di attività formative ai soggetti attuatori </a:t>
            </a:r>
            <a:endParaRPr lang="it-IT" dirty="0">
              <a:solidFill>
                <a:srgbClr val="354675"/>
              </a:solidFill>
            </a:endParaRPr>
          </a:p>
        </p:txBody>
      </p:sp>
      <p:cxnSp>
        <p:nvCxnSpPr>
          <p:cNvPr id="2066" name="Connettore 1 18"/>
          <p:cNvCxnSpPr>
            <a:cxnSpLocks noChangeShapeType="1"/>
            <a:stCxn id="26" idx="1"/>
            <a:endCxn id="25" idx="3"/>
          </p:cNvCxnSpPr>
          <p:nvPr/>
        </p:nvCxnSpPr>
        <p:spPr bwMode="auto">
          <a:xfrm rot="10800000" flipV="1">
            <a:off x="1857375" y="4113213"/>
            <a:ext cx="1285875" cy="95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Pentagono 40"/>
          <p:cNvSpPr/>
          <p:nvPr/>
        </p:nvSpPr>
        <p:spPr bwMode="auto">
          <a:xfrm rot="5400000">
            <a:off x="2613025" y="5495925"/>
            <a:ext cx="287338" cy="865188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43" name="Pentagono 42"/>
          <p:cNvSpPr/>
          <p:nvPr/>
        </p:nvSpPr>
        <p:spPr bwMode="auto">
          <a:xfrm rot="7345731">
            <a:off x="5582444" y="3247231"/>
            <a:ext cx="287338" cy="688975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ＭＳ Ｐゴシック" charset="0"/>
              <a:cs typeface="+mn-cs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3929063" y="4857750"/>
            <a:ext cx="2155825" cy="511175"/>
          </a:xfrm>
          <a:prstGeom prst="roundRect">
            <a:avLst/>
          </a:prstGeom>
          <a:solidFill>
            <a:srgbClr val="A8E77D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19194D"/>
                </a:solidFill>
                <a:latin typeface="Trebuchet MS" charset="0"/>
                <a:ea typeface="ＭＳ Ｐゴシック" charset="0"/>
              </a:rPr>
              <a:t>Costituzione team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>
              <a:solidFill>
                <a:srgbClr val="19194D"/>
              </a:solidFill>
              <a:latin typeface="Trebuchet MS" charset="0"/>
              <a:ea typeface="ＭＳ Ｐゴシック" charset="0"/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7072313" y="2549525"/>
            <a:ext cx="2000250" cy="1736725"/>
          </a:xfrm>
          <a:prstGeom prst="roundRect">
            <a:avLst/>
          </a:prstGeom>
          <a:solidFill>
            <a:srgbClr val="FFFF00">
              <a:alpha val="71000"/>
            </a:srgb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it-IT"/>
            </a:defPPr>
            <a:lvl1pPr eaLnBrk="0" hangingPunct="0">
              <a:defRPr sz="1200" b="1">
                <a:solidFill>
                  <a:srgbClr val="19194D"/>
                </a:solidFill>
                <a:latin typeface="Trebuchet MS" charset="0"/>
                <a:ea typeface="ＭＳ Ｐゴシック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354675"/>
                </a:solidFill>
              </a:rPr>
              <a:t>Formalizzazione degli impegni del soggetto attuatore, definizione target, attività. individuazione risorse umane interne per l’erogazione dei servizi </a:t>
            </a:r>
            <a:endParaRPr lang="it-IT" dirty="0">
              <a:solidFill>
                <a:srgbClr val="354675"/>
              </a:solidFill>
            </a:endParaRPr>
          </a:p>
        </p:txBody>
      </p:sp>
      <p:cxnSp>
        <p:nvCxnSpPr>
          <p:cNvPr id="2071" name="Connettore 1 18"/>
          <p:cNvCxnSpPr>
            <a:cxnSpLocks noChangeShapeType="1"/>
            <a:endCxn id="46" idx="1"/>
          </p:cNvCxnSpPr>
          <p:nvPr/>
        </p:nvCxnSpPr>
        <p:spPr bwMode="auto">
          <a:xfrm>
            <a:off x="6215063" y="3214688"/>
            <a:ext cx="857250" cy="203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CasellaDiTesto 41"/>
          <p:cNvSpPr txBox="1"/>
          <p:nvPr/>
        </p:nvSpPr>
        <p:spPr>
          <a:xfrm rot="1945731">
            <a:off x="5153025" y="3116263"/>
            <a:ext cx="1643063" cy="509587"/>
          </a:xfrm>
          <a:prstGeom prst="roundRect">
            <a:avLst/>
          </a:prstGeom>
          <a:solidFill>
            <a:srgbClr val="A8E77D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19194D"/>
                </a:solidFill>
                <a:latin typeface="Trebuchet MS" charset="0"/>
                <a:ea typeface="ＭＳ Ｐゴシック" charset="0"/>
              </a:rPr>
              <a:t>Stipula Protocollo Operativo </a:t>
            </a:r>
          </a:p>
        </p:txBody>
      </p:sp>
      <p:sp>
        <p:nvSpPr>
          <p:cNvPr id="10" name="CasellaDiTesto 9"/>
          <p:cNvSpPr txBox="1"/>
          <p:nvPr/>
        </p:nvSpPr>
        <p:spPr>
          <a:xfrm rot="744458">
            <a:off x="5537200" y="1792288"/>
            <a:ext cx="1512888" cy="511175"/>
          </a:xfrm>
          <a:prstGeom prst="roundRect">
            <a:avLst/>
          </a:prstGeom>
          <a:solidFill>
            <a:srgbClr val="A8E77D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19194D"/>
                </a:solidFill>
                <a:latin typeface="Trebuchet MS" charset="0"/>
                <a:ea typeface="ＭＳ Ｐゴシック" charset="0"/>
              </a:rPr>
              <a:t>Coinvolgimento soggetti attuatori</a:t>
            </a:r>
          </a:p>
        </p:txBody>
      </p:sp>
      <p:sp>
        <p:nvSpPr>
          <p:cNvPr id="63" name="CasellaDiTesto 62"/>
          <p:cNvSpPr txBox="1"/>
          <p:nvPr/>
        </p:nvSpPr>
        <p:spPr>
          <a:xfrm>
            <a:off x="71438" y="4892675"/>
            <a:ext cx="1714500" cy="1328738"/>
          </a:xfrm>
          <a:prstGeom prst="roundRect">
            <a:avLst/>
          </a:prstGeom>
          <a:solidFill>
            <a:srgbClr val="FFFF00">
              <a:alpha val="71000"/>
            </a:srgb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it-IT"/>
            </a:defPPr>
            <a:lvl1pPr eaLnBrk="0" hangingPunct="0">
              <a:defRPr sz="1200" b="1">
                <a:solidFill>
                  <a:srgbClr val="19194D"/>
                </a:solidFill>
                <a:latin typeface="Trebuchet MS" charset="0"/>
                <a:ea typeface="ＭＳ Ｐゴシック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354675"/>
                </a:solidFill>
              </a:rPr>
              <a:t>Convocazione NEET diplomati/NEET in obbligo formativo/Laureati ed avvio del percorso </a:t>
            </a:r>
            <a:r>
              <a:rPr lang="it-IT" dirty="0" err="1" smtClean="0">
                <a:solidFill>
                  <a:srgbClr val="354675"/>
                </a:solidFill>
              </a:rPr>
              <a:t>FIxO</a:t>
            </a:r>
            <a:r>
              <a:rPr lang="it-IT" dirty="0" smtClean="0">
                <a:solidFill>
                  <a:srgbClr val="354675"/>
                </a:solidFill>
              </a:rPr>
              <a:t> - YEI</a:t>
            </a:r>
            <a:endParaRPr lang="it-IT" dirty="0">
              <a:solidFill>
                <a:srgbClr val="354675"/>
              </a:solidFill>
            </a:endParaRPr>
          </a:p>
        </p:txBody>
      </p:sp>
      <p:cxnSp>
        <p:nvCxnSpPr>
          <p:cNvPr id="2075" name="Connettore 1 18"/>
          <p:cNvCxnSpPr>
            <a:cxnSpLocks noChangeShapeType="1"/>
            <a:stCxn id="39" idx="1"/>
            <a:endCxn id="63" idx="3"/>
          </p:cNvCxnSpPr>
          <p:nvPr/>
        </p:nvCxnSpPr>
        <p:spPr bwMode="auto">
          <a:xfrm rot="10800000" flipV="1">
            <a:off x="1785938" y="5500688"/>
            <a:ext cx="71437" cy="571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CasellaDiTesto 38"/>
          <p:cNvSpPr txBox="1"/>
          <p:nvPr/>
        </p:nvSpPr>
        <p:spPr>
          <a:xfrm>
            <a:off x="1857375" y="5143500"/>
            <a:ext cx="1928813" cy="714375"/>
          </a:xfrm>
          <a:prstGeom prst="roundRect">
            <a:avLst/>
          </a:prstGeom>
          <a:solidFill>
            <a:srgbClr val="A8E77D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19194D"/>
                </a:solidFill>
                <a:latin typeface="Trebuchet MS" charset="0"/>
                <a:ea typeface="ＭＳ Ｐゴシック" charset="0"/>
              </a:rPr>
              <a:t>Erogazione servizi “a processo” ed “a risultato”</a:t>
            </a:r>
          </a:p>
        </p:txBody>
      </p:sp>
    </p:spTree>
    <p:extLst>
      <p:ext uri="{BB962C8B-B14F-4D97-AF65-F5344CB8AC3E}">
        <p14:creationId xmlns:p14="http://schemas.microsoft.com/office/powerpoint/2010/main" val="70310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sellaDiTesto 26"/>
          <p:cNvSpPr txBox="1"/>
          <p:nvPr/>
        </p:nvSpPr>
        <p:spPr>
          <a:xfrm>
            <a:off x="678935" y="5542067"/>
            <a:ext cx="1876499" cy="715089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Erogazione diretta servizi (a processo ed a risultato) </a:t>
            </a:r>
          </a:p>
        </p:txBody>
      </p:sp>
      <p:pic>
        <p:nvPicPr>
          <p:cNvPr id="3074" name="Immagine 6" descr="Scho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234" y="843905"/>
            <a:ext cx="240823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395288" y="71438"/>
            <a:ext cx="70231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eaLnBrk="1" fontAlgn="auto" hangingPunct="1">
              <a:spcAft>
                <a:spcPts val="0"/>
              </a:spcAft>
            </a:pPr>
            <a:r>
              <a:rPr lang="it-IT" sz="3200" b="1" dirty="0">
                <a:solidFill>
                  <a:schemeClr val="accent3"/>
                </a:solidFill>
                <a:ea typeface="+mj-ea"/>
                <a:cs typeface="+mj-cs"/>
              </a:rPr>
              <a:t>Assistenza </a:t>
            </a:r>
            <a:r>
              <a:rPr lang="it-IT" sz="3200" b="1" dirty="0" smtClean="0">
                <a:solidFill>
                  <a:schemeClr val="accent3"/>
                </a:solidFill>
                <a:ea typeface="+mj-ea"/>
                <a:cs typeface="+mj-cs"/>
              </a:rPr>
              <a:t>tecnica- attività e ruoli</a:t>
            </a:r>
            <a:endParaRPr lang="it-IT" sz="3200" b="1" dirty="0">
              <a:solidFill>
                <a:schemeClr val="accent3"/>
              </a:solidFill>
              <a:ea typeface="+mj-ea"/>
              <a:cs typeface="+mj-cs"/>
            </a:endParaRPr>
          </a:p>
        </p:txBody>
      </p:sp>
      <p:pic>
        <p:nvPicPr>
          <p:cNvPr id="3076" name="Picture 3" descr="C:\Users\utente\Desktop\MATERIALE DIDATTICO DA STUDIARE PER FORMAZIONE\PRESENTAZIONE NICOLETTA MODELLO INTERVENTO\POWER POINT\operator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428" y="1246292"/>
            <a:ext cx="9715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719078" y="692696"/>
            <a:ext cx="2000250" cy="51077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OPERATORI DI </a:t>
            </a:r>
            <a:r>
              <a:rPr lang="it-IT" sz="1200" b="1" dirty="0" smtClean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ITALIALAVORO</a:t>
            </a:r>
            <a:endParaRPr lang="it-IT" sz="1200" b="1" dirty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</p:txBody>
      </p:sp>
      <p:pic>
        <p:nvPicPr>
          <p:cNvPr id="3078" name="Immagine 6" descr="Schoo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771897"/>
            <a:ext cx="26638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617538" y="3200504"/>
            <a:ext cx="2000250" cy="30638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Scuole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6616228" y="3291706"/>
            <a:ext cx="2000250" cy="30638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Università  </a:t>
            </a:r>
          </a:p>
        </p:txBody>
      </p:sp>
      <p:sp>
        <p:nvSpPr>
          <p:cNvPr id="12" name="Freccia a destra 11"/>
          <p:cNvSpPr/>
          <p:nvPr/>
        </p:nvSpPr>
        <p:spPr>
          <a:xfrm>
            <a:off x="5886450" y="2827442"/>
            <a:ext cx="614363" cy="550862"/>
          </a:xfrm>
          <a:prstGeom prst="rightArrow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059832" y="3557840"/>
            <a:ext cx="3318743" cy="2758202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Trasferimento </a:t>
            </a: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del modello di intervento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 smtClean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 smtClean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Supporto </a:t>
            </a: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al consolidamento dei servizi di orientamento e </a:t>
            </a:r>
            <a:r>
              <a:rPr lang="it-IT" sz="1200" b="1" dirty="0" err="1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placement</a:t>
            </a:r>
            <a:endParaRPr lang="it-IT" sz="1200" b="1" dirty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 smtClean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 smtClean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Affiancamento </a:t>
            </a: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on the job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 smtClean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 smtClean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Erogazione </a:t>
            </a: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diretta dei servizi (a processo ed a risultato ) per una quota parte delle attività previste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719078" y="2746479"/>
            <a:ext cx="2000250" cy="714375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ASSISTENZA TECNICA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 </a:t>
            </a:r>
          </a:p>
        </p:txBody>
      </p:sp>
      <p:pic>
        <p:nvPicPr>
          <p:cNvPr id="3084" name="Picture 3" descr="C:\Users\utente\Desktop\MATERIALE DIDATTICO DA STUDIARE PER FORMAZIONE\PRESENTAZIONE NICOLETTA MODELLO INTERVENTO\POWER POINT\operator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88" y="3653631"/>
            <a:ext cx="9715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asellaDiTesto 17"/>
          <p:cNvSpPr txBox="1"/>
          <p:nvPr/>
        </p:nvSpPr>
        <p:spPr>
          <a:xfrm>
            <a:off x="617538" y="5145558"/>
            <a:ext cx="2000250" cy="30638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OPERATORI SCUOLA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6616228" y="5145558"/>
            <a:ext cx="2000250" cy="30638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OPERATORI UNIVERSITA’</a:t>
            </a:r>
          </a:p>
        </p:txBody>
      </p:sp>
      <p:pic>
        <p:nvPicPr>
          <p:cNvPr id="3087" name="Picture 3" descr="C:\Users\utente\Desktop\MATERIALE DIDATTICO DA STUDIARE PER FORMAZIONE\PRESENTAZIONE NICOLETTA MODELLO INTERVENTO\POWER POINT\operator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578" y="3653631"/>
            <a:ext cx="9715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Freccia a destra 24"/>
          <p:cNvSpPr/>
          <p:nvPr/>
        </p:nvSpPr>
        <p:spPr>
          <a:xfrm flipH="1">
            <a:off x="2928938" y="2827442"/>
            <a:ext cx="538162" cy="550862"/>
          </a:xfrm>
          <a:prstGeom prst="rightArrow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it-IT" sz="1200" b="1" dirty="0">
              <a:solidFill>
                <a:srgbClr val="354675"/>
              </a:solidFill>
              <a:latin typeface="Trebuchet MS" charset="0"/>
              <a:ea typeface="ＭＳ Ｐゴシック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6678104" y="5542067"/>
            <a:ext cx="1876499" cy="715089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rgbClr val="354675"/>
                </a:solidFill>
                <a:latin typeface="Trebuchet MS" charset="0"/>
                <a:ea typeface="ＭＳ Ｐゴシック" charset="0"/>
              </a:rPr>
              <a:t>Erogazione diretta servizi (a processo ed a risultato) </a:t>
            </a:r>
          </a:p>
        </p:txBody>
      </p:sp>
    </p:spTree>
    <p:extLst>
      <p:ext uri="{BB962C8B-B14F-4D97-AF65-F5344CB8AC3E}">
        <p14:creationId xmlns:p14="http://schemas.microsoft.com/office/powerpoint/2010/main" val="364945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numero diapositiva 2"/>
          <p:cNvSpPr>
            <a:spLocks noGrp="1"/>
          </p:cNvSpPr>
          <p:nvPr>
            <p:ph type="sldNum" sz="quarter" idx="10"/>
          </p:nvPr>
        </p:nvSpPr>
        <p:spPr>
          <a:xfrm>
            <a:off x="6553200" y="614010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fld id="{6B474281-3603-45AA-B8B3-ED160F5B4121}" type="slidenum">
              <a:rPr lang="it-IT" altLang="it-IT" sz="800">
                <a:solidFill>
                  <a:srgbClr val="FFFFFF"/>
                </a:solidFill>
                <a:latin typeface="Franklin Gothic Book" pitchFamily="1" charset="0"/>
              </a:rPr>
              <a:pPr/>
              <a:t>9</a:t>
            </a:fld>
            <a:endParaRPr lang="it-IT" altLang="it-IT" sz="800">
              <a:solidFill>
                <a:srgbClr val="FFFFFF"/>
              </a:solidFill>
              <a:latin typeface="Franklin Gothic Book" pitchFamily="1" charset="0"/>
            </a:endParaRPr>
          </a:p>
        </p:txBody>
      </p:sp>
      <p:grpSp>
        <p:nvGrpSpPr>
          <p:cNvPr id="2" name="Gruppo 66"/>
          <p:cNvGrpSpPr>
            <a:grpSpLocks/>
          </p:cNvGrpSpPr>
          <p:nvPr/>
        </p:nvGrpSpPr>
        <p:grpSpPr bwMode="auto">
          <a:xfrm>
            <a:off x="107950" y="980728"/>
            <a:ext cx="2735263" cy="1174750"/>
            <a:chOff x="107504" y="1196752"/>
            <a:chExt cx="2736304" cy="1175506"/>
          </a:xfrm>
        </p:grpSpPr>
        <p:pic>
          <p:nvPicPr>
            <p:cNvPr id="22575" name="Picture 2" descr="Risultati immagini per accoglienz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427" y="1412776"/>
              <a:ext cx="1287563" cy="959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76" name="CasellaDiTesto 7"/>
            <p:cNvSpPr txBox="1">
              <a:spLocks noChangeArrowheads="1"/>
            </p:cNvSpPr>
            <p:nvPr/>
          </p:nvSpPr>
          <p:spPr bwMode="auto">
            <a:xfrm>
              <a:off x="107504" y="1196752"/>
              <a:ext cx="273630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9pPr>
            </a:lstStyle>
            <a:p>
              <a:r>
                <a:rPr lang="it-IT" altLang="it-IT" sz="1600">
                  <a:latin typeface="Franklin Gothic Book" pitchFamily="1" charset="0"/>
                </a:rPr>
                <a:t>Informazione e accoglienza</a:t>
              </a:r>
            </a:p>
          </p:txBody>
        </p:sp>
      </p:grpSp>
      <p:grpSp>
        <p:nvGrpSpPr>
          <p:cNvPr id="3" name="Gruppo 67"/>
          <p:cNvGrpSpPr>
            <a:grpSpLocks/>
          </p:cNvGrpSpPr>
          <p:nvPr/>
        </p:nvGrpSpPr>
        <p:grpSpPr bwMode="auto">
          <a:xfrm>
            <a:off x="1403350" y="2133253"/>
            <a:ext cx="1584325" cy="1511300"/>
            <a:chOff x="1403648" y="2348880"/>
            <a:chExt cx="1584176" cy="1512168"/>
          </a:xfrm>
        </p:grpSpPr>
        <p:pic>
          <p:nvPicPr>
            <p:cNvPr id="22573" name="Picture 4" descr="Risultati immagini per accogliere l'altr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307" y="2636912"/>
              <a:ext cx="962858" cy="1224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74" name="CasellaDiTesto 8"/>
            <p:cNvSpPr txBox="1">
              <a:spLocks noChangeArrowheads="1"/>
            </p:cNvSpPr>
            <p:nvPr/>
          </p:nvSpPr>
          <p:spPr bwMode="auto">
            <a:xfrm>
              <a:off x="1403648" y="2348880"/>
              <a:ext cx="15841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9pPr>
            </a:lstStyle>
            <a:p>
              <a:r>
                <a:rPr lang="it-IT" altLang="it-IT" sz="1600">
                  <a:latin typeface="Franklin Gothic Book" pitchFamily="1" charset="0"/>
                </a:rPr>
                <a:t>Presa in carico</a:t>
              </a:r>
            </a:p>
          </p:txBody>
        </p:sp>
      </p:grpSp>
      <p:sp>
        <p:nvSpPr>
          <p:cNvPr id="10" name="Freccia circolare in giù 9"/>
          <p:cNvSpPr>
            <a:spLocks noChangeArrowheads="1"/>
          </p:cNvSpPr>
          <p:nvPr/>
        </p:nvSpPr>
        <p:spPr bwMode="auto">
          <a:xfrm rot="4491607">
            <a:off x="2229644" y="1587947"/>
            <a:ext cx="935037" cy="358775"/>
          </a:xfrm>
          <a:prstGeom prst="curvedDownArrow">
            <a:avLst>
              <a:gd name="adj1" fmla="val 25048"/>
              <a:gd name="adj2" fmla="val 50121"/>
              <a:gd name="adj3" fmla="val 25000"/>
            </a:avLst>
          </a:pr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endParaRPr lang="it-IT" altLang="it-IT">
              <a:solidFill>
                <a:srgbClr val="000000"/>
              </a:solidFill>
              <a:latin typeface="Franklin Gothic Book" pitchFamily="1" charset="0"/>
            </a:endParaRPr>
          </a:p>
        </p:txBody>
      </p:sp>
      <p:sp>
        <p:nvSpPr>
          <p:cNvPr id="22534" name="AutoShape 6" descr="Risultati immagini per profilare"/>
          <p:cNvSpPr>
            <a:spLocks noChangeAspect="1" noChangeArrowheads="1"/>
          </p:cNvSpPr>
          <p:nvPr/>
        </p:nvSpPr>
        <p:spPr bwMode="auto">
          <a:xfrm>
            <a:off x="0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endParaRPr lang="it-IT" altLang="it-IT">
              <a:latin typeface="Franklin Gothic Book" pitchFamily="1" charset="0"/>
            </a:endParaRPr>
          </a:p>
        </p:txBody>
      </p:sp>
      <p:grpSp>
        <p:nvGrpSpPr>
          <p:cNvPr id="4" name="Gruppo 68"/>
          <p:cNvGrpSpPr>
            <a:grpSpLocks/>
          </p:cNvGrpSpPr>
          <p:nvPr/>
        </p:nvGrpSpPr>
        <p:grpSpPr bwMode="auto">
          <a:xfrm>
            <a:off x="1490651" y="3924203"/>
            <a:ext cx="1704454" cy="1233239"/>
            <a:chOff x="1491267" y="4140669"/>
            <a:chExt cx="1703506" cy="1232547"/>
          </a:xfrm>
        </p:grpSpPr>
        <p:pic>
          <p:nvPicPr>
            <p:cNvPr id="2257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7684" y="4483917"/>
              <a:ext cx="936104" cy="889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72" name="CasellaDiTesto 12"/>
            <p:cNvSpPr txBox="1">
              <a:spLocks noChangeArrowheads="1"/>
            </p:cNvSpPr>
            <p:nvPr/>
          </p:nvSpPr>
          <p:spPr bwMode="auto">
            <a:xfrm>
              <a:off x="1491267" y="4140669"/>
              <a:ext cx="1703506" cy="338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9pPr>
            </a:lstStyle>
            <a:p>
              <a:r>
                <a:rPr lang="it-IT" altLang="it-IT" sz="1600" dirty="0" err="1" smtClean="0">
                  <a:latin typeface="Franklin Gothic Book" pitchFamily="1" charset="0"/>
                </a:rPr>
                <a:t>Profiling</a:t>
              </a:r>
              <a:r>
                <a:rPr lang="it-IT" altLang="it-IT" sz="1600" dirty="0" smtClean="0">
                  <a:latin typeface="Franklin Gothic Book" pitchFamily="1" charset="0"/>
                </a:rPr>
                <a:t> (CSL)</a:t>
              </a:r>
              <a:endParaRPr lang="it-IT" altLang="it-IT" sz="1600" dirty="0">
                <a:latin typeface="Franklin Gothic Book" pitchFamily="1" charset="0"/>
              </a:endParaRPr>
            </a:p>
          </p:txBody>
        </p:sp>
      </p:grpSp>
      <p:grpSp>
        <p:nvGrpSpPr>
          <p:cNvPr id="5" name="Gruppo 73"/>
          <p:cNvGrpSpPr>
            <a:grpSpLocks/>
          </p:cNvGrpSpPr>
          <p:nvPr/>
        </p:nvGrpSpPr>
        <p:grpSpPr bwMode="auto">
          <a:xfrm>
            <a:off x="3024188" y="2398366"/>
            <a:ext cx="1511300" cy="1462087"/>
            <a:chOff x="3023828" y="2615246"/>
            <a:chExt cx="1512168" cy="1461826"/>
          </a:xfrm>
        </p:grpSpPr>
        <p:pic>
          <p:nvPicPr>
            <p:cNvPr id="22569" name="Picture 9" descr="Risultati immagini per orientamento specialistic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2660" y="3032539"/>
              <a:ext cx="1394504" cy="1044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70" name="CasellaDiTesto 19"/>
            <p:cNvSpPr txBox="1">
              <a:spLocks noChangeArrowheads="1"/>
            </p:cNvSpPr>
            <p:nvPr/>
          </p:nvSpPr>
          <p:spPr bwMode="auto">
            <a:xfrm>
              <a:off x="3023828" y="2615246"/>
              <a:ext cx="1512168" cy="453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9pPr>
            </a:lstStyle>
            <a:p>
              <a:pPr>
                <a:lnSpc>
                  <a:spcPts val="1400"/>
                </a:lnSpc>
              </a:pPr>
              <a:r>
                <a:rPr lang="it-IT" altLang="it-IT" sz="1600">
                  <a:latin typeface="Franklin Gothic Book" pitchFamily="1" charset="0"/>
                </a:rPr>
                <a:t>Orientamento specialistico</a:t>
              </a:r>
            </a:p>
          </p:txBody>
        </p:sp>
      </p:grpSp>
      <p:sp>
        <p:nvSpPr>
          <p:cNvPr id="22537" name="AutoShape 11" descr="Risultati immagini per accompagnamento al lavoro"/>
          <p:cNvSpPr>
            <a:spLocks noChangeAspect="1" noChangeArrowheads="1"/>
          </p:cNvSpPr>
          <p:nvPr/>
        </p:nvSpPr>
        <p:spPr bwMode="auto">
          <a:xfrm>
            <a:off x="0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endParaRPr lang="it-IT" altLang="it-IT">
              <a:latin typeface="Franklin Gothic Book" pitchFamily="1" charset="0"/>
            </a:endParaRPr>
          </a:p>
        </p:txBody>
      </p:sp>
      <p:cxnSp>
        <p:nvCxnSpPr>
          <p:cNvPr id="26" name="Forma 25"/>
          <p:cNvCxnSpPr>
            <a:cxnSpLocks noChangeShapeType="1"/>
          </p:cNvCxnSpPr>
          <p:nvPr/>
        </p:nvCxnSpPr>
        <p:spPr bwMode="auto">
          <a:xfrm flipV="1">
            <a:off x="2663825" y="3860453"/>
            <a:ext cx="1116013" cy="852488"/>
          </a:xfrm>
          <a:prstGeom prst="bentConnector2">
            <a:avLst/>
          </a:prstGeom>
          <a:noFill/>
          <a:ln w="38100">
            <a:solidFill>
              <a:srgbClr val="8224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Forma 27"/>
          <p:cNvCxnSpPr>
            <a:cxnSpLocks noChangeShapeType="1"/>
          </p:cNvCxnSpPr>
          <p:nvPr/>
        </p:nvCxnSpPr>
        <p:spPr bwMode="auto">
          <a:xfrm>
            <a:off x="2663825" y="4712941"/>
            <a:ext cx="1116013" cy="731837"/>
          </a:xfrm>
          <a:prstGeom prst="bentConnector2">
            <a:avLst/>
          </a:prstGeom>
          <a:noFill/>
          <a:ln w="38100">
            <a:solidFill>
              <a:srgbClr val="8224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Gruppo 74"/>
          <p:cNvGrpSpPr>
            <a:grpSpLocks/>
          </p:cNvGrpSpPr>
          <p:nvPr/>
        </p:nvGrpSpPr>
        <p:grpSpPr bwMode="auto">
          <a:xfrm>
            <a:off x="1835696" y="5444778"/>
            <a:ext cx="3312567" cy="1055688"/>
            <a:chOff x="1836158" y="5661248"/>
            <a:chExt cx="3311906" cy="1055365"/>
          </a:xfrm>
        </p:grpSpPr>
        <p:pic>
          <p:nvPicPr>
            <p:cNvPr id="22567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931" y="5661248"/>
              <a:ext cx="1807963" cy="767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8" name="CasellaDiTesto 29"/>
            <p:cNvSpPr txBox="1">
              <a:spLocks noChangeArrowheads="1"/>
            </p:cNvSpPr>
            <p:nvPr/>
          </p:nvSpPr>
          <p:spPr bwMode="auto">
            <a:xfrm>
              <a:off x="1836158" y="6378059"/>
              <a:ext cx="331190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9pPr>
            </a:lstStyle>
            <a:p>
              <a:r>
                <a:rPr lang="it-IT" altLang="it-IT" sz="1600" dirty="0">
                  <a:latin typeface="Franklin Gothic Book" pitchFamily="1" charset="0"/>
                </a:rPr>
                <a:t>Accompagnamento al lavoro</a:t>
              </a:r>
            </a:p>
          </p:txBody>
        </p:sp>
      </p:grpSp>
      <p:sp>
        <p:nvSpPr>
          <p:cNvPr id="31" name="CasellaDiTesto 30"/>
          <p:cNvSpPr txBox="1"/>
          <p:nvPr/>
        </p:nvSpPr>
        <p:spPr>
          <a:xfrm>
            <a:off x="7235825" y="1001366"/>
            <a:ext cx="777875" cy="339725"/>
          </a:xfrm>
          <a:prstGeom prst="rect">
            <a:avLst/>
          </a:prstGeom>
          <a:noFill/>
          <a:ln>
            <a:solidFill>
              <a:srgbClr val="82243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it-IT" sz="1400" dirty="0">
                <a:latin typeface="Franklin Gothic Book" pitchFamily="34" charset="0"/>
                <a:cs typeface="Andalus" pitchFamily="18" charset="-78"/>
              </a:rPr>
              <a:t>Misure</a:t>
            </a:r>
          </a:p>
        </p:txBody>
      </p:sp>
      <p:grpSp>
        <p:nvGrpSpPr>
          <p:cNvPr id="7" name="Gruppo 46"/>
          <p:cNvGrpSpPr>
            <a:grpSpLocks/>
          </p:cNvGrpSpPr>
          <p:nvPr/>
        </p:nvGrpSpPr>
        <p:grpSpPr bwMode="auto">
          <a:xfrm>
            <a:off x="6156325" y="1699866"/>
            <a:ext cx="1204913" cy="1081087"/>
            <a:chOff x="7730768" y="1196752"/>
            <a:chExt cx="1204758" cy="1080120"/>
          </a:xfrm>
        </p:grpSpPr>
        <p:pic>
          <p:nvPicPr>
            <p:cNvPr id="22565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7525" y="1268760"/>
              <a:ext cx="1151245" cy="100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Rettangolo 31"/>
            <p:cNvSpPr/>
            <p:nvPr/>
          </p:nvSpPr>
          <p:spPr>
            <a:xfrm>
              <a:off x="7730768" y="1196752"/>
              <a:ext cx="1204758" cy="2997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it-IT" sz="1200" dirty="0">
                  <a:latin typeface="Franklin Gothic Book" pitchFamily="34" charset="0"/>
                  <a:cs typeface="Andalus" pitchFamily="18" charset="-78"/>
                </a:rPr>
                <a:t>formazione</a:t>
              </a:r>
            </a:p>
          </p:txBody>
        </p:sp>
      </p:grpSp>
      <p:grpSp>
        <p:nvGrpSpPr>
          <p:cNvPr id="8" name="Gruppo 47"/>
          <p:cNvGrpSpPr>
            <a:grpSpLocks/>
          </p:cNvGrpSpPr>
          <p:nvPr/>
        </p:nvGrpSpPr>
        <p:grpSpPr bwMode="auto">
          <a:xfrm>
            <a:off x="7596188" y="1772891"/>
            <a:ext cx="1439862" cy="863600"/>
            <a:chOff x="6300193" y="2060848"/>
            <a:chExt cx="1440160" cy="864096"/>
          </a:xfrm>
        </p:grpSpPr>
        <p:pic>
          <p:nvPicPr>
            <p:cNvPr id="22563" name="Picture 17" descr="Risultati immagini per apprendistato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6081" y="2204864"/>
              <a:ext cx="1348385" cy="720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Rettangolo 33"/>
            <p:cNvSpPr/>
            <p:nvPr/>
          </p:nvSpPr>
          <p:spPr>
            <a:xfrm>
              <a:off x="6300193" y="2060848"/>
              <a:ext cx="1440160" cy="3399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normAutofit/>
            </a:bodyPr>
            <a:lstStyle/>
            <a:p>
              <a:pPr algn="ctr">
                <a:defRPr/>
              </a:pPr>
              <a:r>
                <a:rPr lang="it-IT" sz="1200" dirty="0">
                  <a:latin typeface="Franklin Gothic Book" pitchFamily="34" charset="0"/>
                  <a:cs typeface="Andalus" pitchFamily="18" charset="-78"/>
                </a:rPr>
                <a:t>apprendistato</a:t>
              </a:r>
            </a:p>
          </p:txBody>
        </p:sp>
      </p:grpSp>
      <p:grpSp>
        <p:nvGrpSpPr>
          <p:cNvPr id="9" name="Gruppo 48"/>
          <p:cNvGrpSpPr>
            <a:grpSpLocks/>
          </p:cNvGrpSpPr>
          <p:nvPr/>
        </p:nvGrpSpPr>
        <p:grpSpPr bwMode="auto">
          <a:xfrm>
            <a:off x="7956550" y="2707928"/>
            <a:ext cx="946150" cy="1225550"/>
            <a:chOff x="8028384" y="2348880"/>
            <a:chExt cx="946150" cy="1224136"/>
          </a:xfrm>
        </p:grpSpPr>
        <p:pic>
          <p:nvPicPr>
            <p:cNvPr id="22561" name="Picture 1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8384" y="2636912"/>
              <a:ext cx="936104" cy="936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Rettangolo 35"/>
            <p:cNvSpPr/>
            <p:nvPr/>
          </p:nvSpPr>
          <p:spPr>
            <a:xfrm>
              <a:off x="8028384" y="2348880"/>
              <a:ext cx="946150" cy="3377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normAutofit/>
            </a:bodyPr>
            <a:lstStyle/>
            <a:p>
              <a:pPr algn="ctr">
                <a:defRPr/>
              </a:pPr>
              <a:r>
                <a:rPr lang="it-IT" sz="1200" dirty="0">
                  <a:latin typeface="Franklin Gothic Book" pitchFamily="34" charset="0"/>
                  <a:cs typeface="Andalus" pitchFamily="18" charset="-78"/>
                </a:rPr>
                <a:t>tirocinio</a:t>
              </a:r>
            </a:p>
          </p:txBody>
        </p:sp>
      </p:grpSp>
      <p:grpSp>
        <p:nvGrpSpPr>
          <p:cNvPr id="11" name="Gruppo 51"/>
          <p:cNvGrpSpPr>
            <a:grpSpLocks/>
          </p:cNvGrpSpPr>
          <p:nvPr/>
        </p:nvGrpSpPr>
        <p:grpSpPr bwMode="auto">
          <a:xfrm>
            <a:off x="6300788" y="4149378"/>
            <a:ext cx="1439862" cy="1222375"/>
            <a:chOff x="7596336" y="3645024"/>
            <a:chExt cx="1440160" cy="1223516"/>
          </a:xfrm>
        </p:grpSpPr>
        <p:pic>
          <p:nvPicPr>
            <p:cNvPr id="22559" name="Picture 2" descr="Risultati immagini per lavoro autonomo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6666" y="3789040"/>
              <a:ext cx="1079500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Rettangolo 40"/>
            <p:cNvSpPr/>
            <p:nvPr/>
          </p:nvSpPr>
          <p:spPr>
            <a:xfrm>
              <a:off x="7596336" y="3645024"/>
              <a:ext cx="1440160" cy="3400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9pPr>
            </a:lstStyle>
            <a:p>
              <a:pPr algn="ctr"/>
              <a:r>
                <a:rPr lang="it-IT" altLang="it-IT" sz="1200">
                  <a:solidFill>
                    <a:srgbClr val="000000"/>
                  </a:solidFill>
                  <a:latin typeface="Franklin Gothic Book" pitchFamily="1" charset="0"/>
                </a:rPr>
                <a:t>Auto-impiego e </a:t>
              </a:r>
            </a:p>
            <a:p>
              <a:pPr algn="ctr"/>
              <a:r>
                <a:rPr lang="it-IT" altLang="it-IT" sz="1200">
                  <a:solidFill>
                    <a:srgbClr val="000000"/>
                  </a:solidFill>
                  <a:latin typeface="Franklin Gothic Book" pitchFamily="1" charset="0"/>
                </a:rPr>
                <a:t>Auto-imprenditorialità</a:t>
              </a:r>
            </a:p>
          </p:txBody>
        </p:sp>
      </p:grpSp>
      <p:sp>
        <p:nvSpPr>
          <p:cNvPr id="22546" name="AutoShape 16" descr="Risultati immagini per servizio civile LOGO"/>
          <p:cNvSpPr>
            <a:spLocks noChangeAspect="1" noChangeArrowheads="1"/>
          </p:cNvSpPr>
          <p:nvPr/>
        </p:nvSpPr>
        <p:spPr bwMode="auto">
          <a:xfrm>
            <a:off x="0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" charset="-128"/>
              </a:defRPr>
            </a:lvl9pPr>
          </a:lstStyle>
          <a:p>
            <a:endParaRPr lang="it-IT" altLang="it-IT">
              <a:latin typeface="Franklin Gothic Book" pitchFamily="1" charset="0"/>
            </a:endParaRPr>
          </a:p>
        </p:txBody>
      </p:sp>
      <p:grpSp>
        <p:nvGrpSpPr>
          <p:cNvPr id="12" name="Gruppo 49"/>
          <p:cNvGrpSpPr>
            <a:grpSpLocks/>
          </p:cNvGrpSpPr>
          <p:nvPr/>
        </p:nvGrpSpPr>
        <p:grpSpPr bwMode="auto">
          <a:xfrm>
            <a:off x="6300788" y="2780953"/>
            <a:ext cx="1439862" cy="1322388"/>
            <a:chOff x="6300192" y="2889614"/>
            <a:chExt cx="1440160" cy="1322916"/>
          </a:xfrm>
        </p:grpSpPr>
        <p:sp>
          <p:nvSpPr>
            <p:cNvPr id="39" name="Rettangolo 38"/>
            <p:cNvSpPr/>
            <p:nvPr/>
          </p:nvSpPr>
          <p:spPr>
            <a:xfrm>
              <a:off x="6300192" y="2889614"/>
              <a:ext cx="1440160" cy="3398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normAutofit/>
            </a:bodyPr>
            <a:lstStyle/>
            <a:p>
              <a:pPr algn="ctr">
                <a:defRPr/>
              </a:pPr>
              <a:r>
                <a:rPr lang="it-IT" sz="1200" dirty="0">
                  <a:latin typeface="Franklin Gothic Book" pitchFamily="34" charset="0"/>
                  <a:cs typeface="Andalus" pitchFamily="18" charset="-78"/>
                </a:rPr>
                <a:t>Servizio civile</a:t>
              </a:r>
            </a:p>
          </p:txBody>
        </p:sp>
        <p:pic>
          <p:nvPicPr>
            <p:cNvPr id="22558" name="Picture 1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4491" y="3140968"/>
              <a:ext cx="1071562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uppo 50"/>
          <p:cNvGrpSpPr>
            <a:grpSpLocks/>
          </p:cNvGrpSpPr>
          <p:nvPr/>
        </p:nvGrpSpPr>
        <p:grpSpPr bwMode="auto">
          <a:xfrm>
            <a:off x="7667625" y="4652616"/>
            <a:ext cx="1441450" cy="1398587"/>
            <a:chOff x="6516216" y="4293096"/>
            <a:chExt cx="1440160" cy="1398168"/>
          </a:xfrm>
        </p:grpSpPr>
        <p:pic>
          <p:nvPicPr>
            <p:cNvPr id="22555" name="Picture 19" descr="Risultati immagini per MOBILITà PROFESSIONALE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4509120"/>
              <a:ext cx="1115616" cy="1182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Rettangolo 44"/>
            <p:cNvSpPr/>
            <p:nvPr/>
          </p:nvSpPr>
          <p:spPr>
            <a:xfrm>
              <a:off x="6516216" y="4293096"/>
              <a:ext cx="1440160" cy="3396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>
              <a:norm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9pPr>
            </a:lstStyle>
            <a:p>
              <a:pPr algn="ctr"/>
              <a:r>
                <a:rPr lang="it-IT" altLang="it-IT" sz="1200">
                  <a:solidFill>
                    <a:srgbClr val="000000"/>
                  </a:solidFill>
                  <a:latin typeface="Franklin Gothic Book" pitchFamily="1" charset="0"/>
                </a:rPr>
                <a:t>Mobilità professionale</a:t>
              </a:r>
            </a:p>
          </p:txBody>
        </p:sp>
      </p:grpSp>
      <p:grpSp>
        <p:nvGrpSpPr>
          <p:cNvPr id="14" name="Gruppo 54"/>
          <p:cNvGrpSpPr>
            <a:grpSpLocks/>
          </p:cNvGrpSpPr>
          <p:nvPr/>
        </p:nvGrpSpPr>
        <p:grpSpPr bwMode="auto">
          <a:xfrm>
            <a:off x="6372225" y="5300316"/>
            <a:ext cx="1398588" cy="936625"/>
            <a:chOff x="6286103" y="5085184"/>
            <a:chExt cx="1398909" cy="936105"/>
          </a:xfrm>
        </p:grpSpPr>
        <p:pic>
          <p:nvPicPr>
            <p:cNvPr id="22553" name="Picture 21" descr="Risultati immagini per contratto di lavoro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0029" y="5301209"/>
              <a:ext cx="1331056" cy="720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4" name="CasellaDiTesto 52"/>
            <p:cNvSpPr txBox="1">
              <a:spLocks noChangeArrowheads="1"/>
            </p:cNvSpPr>
            <p:nvPr/>
          </p:nvSpPr>
          <p:spPr bwMode="auto">
            <a:xfrm>
              <a:off x="6286103" y="5085184"/>
              <a:ext cx="139890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ヒラギノ角ゴ Pro W3" pitchFamily="1" charset="-128"/>
                </a:defRPr>
              </a:lvl9pPr>
            </a:lstStyle>
            <a:p>
              <a:r>
                <a:rPr lang="it-IT" altLang="it-IT" sz="1200">
                  <a:latin typeface="Franklin Gothic Book" pitchFamily="1" charset="0"/>
                </a:rPr>
                <a:t>Contratto di lavoro</a:t>
              </a:r>
            </a:p>
          </p:txBody>
        </p:sp>
      </p:grpSp>
      <p:cxnSp>
        <p:nvCxnSpPr>
          <p:cNvPr id="59" name="Connettore 4 58"/>
          <p:cNvCxnSpPr>
            <a:cxnSpLocks noChangeShapeType="1"/>
            <a:endCxn id="31" idx="1"/>
          </p:cNvCxnSpPr>
          <p:nvPr/>
        </p:nvCxnSpPr>
        <p:spPr bwMode="auto">
          <a:xfrm flipV="1">
            <a:off x="4476750" y="1171228"/>
            <a:ext cx="2759075" cy="216693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8224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Connettore 4 60"/>
          <p:cNvCxnSpPr>
            <a:cxnSpLocks noChangeShapeType="1"/>
            <a:endCxn id="31" idx="1"/>
          </p:cNvCxnSpPr>
          <p:nvPr/>
        </p:nvCxnSpPr>
        <p:spPr bwMode="auto">
          <a:xfrm flipV="1">
            <a:off x="4683125" y="1171228"/>
            <a:ext cx="2552700" cy="4657725"/>
          </a:xfrm>
          <a:prstGeom prst="bentConnector3">
            <a:avLst>
              <a:gd name="adj1" fmla="val 45894"/>
            </a:avLst>
          </a:prstGeom>
          <a:noFill/>
          <a:ln w="38100">
            <a:solidFill>
              <a:srgbClr val="8224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" name="Connettore 2 62"/>
          <p:cNvCxnSpPr>
            <a:cxnSpLocks noChangeShapeType="1"/>
            <a:endCxn id="22572" idx="0"/>
          </p:cNvCxnSpPr>
          <p:nvPr/>
        </p:nvCxnSpPr>
        <p:spPr bwMode="auto">
          <a:xfrm>
            <a:off x="1958964" y="3614639"/>
            <a:ext cx="383914" cy="309562"/>
          </a:xfrm>
          <a:prstGeom prst="straightConnector1">
            <a:avLst/>
          </a:prstGeom>
          <a:noFill/>
          <a:ln w="38100">
            <a:solidFill>
              <a:srgbClr val="8224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itolo 14"/>
          <p:cNvSpPr>
            <a:spLocks noGrp="1"/>
          </p:cNvSpPr>
          <p:nvPr>
            <p:ph type="title"/>
          </p:nvPr>
        </p:nvSpPr>
        <p:spPr>
          <a:xfrm>
            <a:off x="-468560" y="76200"/>
            <a:ext cx="8434834" cy="914400"/>
          </a:xfrm>
        </p:spPr>
        <p:txBody>
          <a:bodyPr>
            <a:normAutofit/>
          </a:bodyPr>
          <a:lstStyle/>
          <a:p>
            <a:r>
              <a:rPr lang="it-IT" sz="4000" b="1" dirty="0">
                <a:solidFill>
                  <a:schemeClr val="accent3"/>
                </a:solidFill>
                <a:latin typeface="Calibri" pitchFamily="34" charset="0"/>
              </a:rPr>
              <a:t>Dalle tappe di Garanzia Giovani….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176743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1" grpId="0" build="allAtOnce" animBg="1"/>
    </p:bldLst>
  </p:timing>
</p:sld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3984</TotalTime>
  <Words>656</Words>
  <Application>Microsoft Office PowerPoint</Application>
  <PresentationFormat>Presentazione su schermo (4:3)</PresentationFormat>
  <Paragraphs>161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21" baseType="lpstr">
      <vt:lpstr>ＭＳ Ｐゴシック</vt:lpstr>
      <vt:lpstr>Andalus</vt:lpstr>
      <vt:lpstr>Arial</vt:lpstr>
      <vt:lpstr>Calibri</vt:lpstr>
      <vt:lpstr>Courier New</vt:lpstr>
      <vt:lpstr>Franklin Gothic Book</vt:lpstr>
      <vt:lpstr>Times New Roman</vt:lpstr>
      <vt:lpstr>Trebuchet MS</vt:lpstr>
      <vt:lpstr>ヒラギノ角ゴ Pro W3</vt:lpstr>
      <vt:lpstr>Personalizza struttura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Dalle tappe di Garanzia Giovani….</vt:lpstr>
      <vt:lpstr> ... Al processo di orientamento FIxO YEI  </vt:lpstr>
    </vt:vector>
  </TitlesOfParts>
  <Company>Italia Lavoro S.p.A.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papale</dc:creator>
  <cp:lastModifiedBy>Emidio Santanchè</cp:lastModifiedBy>
  <cp:revision>388</cp:revision>
  <cp:lastPrinted>2014-06-25T13:58:16Z</cp:lastPrinted>
  <dcterms:created xsi:type="dcterms:W3CDTF">2014-05-04T08:53:28Z</dcterms:created>
  <dcterms:modified xsi:type="dcterms:W3CDTF">2015-11-23T10:30:23Z</dcterms:modified>
</cp:coreProperties>
</file>