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1" r:id="rId2"/>
    <p:sldId id="282" r:id="rId3"/>
    <p:sldId id="283" r:id="rId4"/>
    <p:sldId id="308" r:id="rId5"/>
    <p:sldId id="284" r:id="rId6"/>
    <p:sldId id="286" r:id="rId7"/>
    <p:sldId id="287" r:id="rId8"/>
    <p:sldId id="288" r:id="rId9"/>
    <p:sldId id="289" r:id="rId10"/>
    <p:sldId id="290" r:id="rId11"/>
    <p:sldId id="291" r:id="rId12"/>
    <p:sldId id="293" r:id="rId13"/>
    <p:sldId id="292" r:id="rId14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3300"/>
    <a:srgbClr val="996633"/>
    <a:srgbClr val="CC9900"/>
    <a:srgbClr val="CC3300"/>
    <a:srgbClr val="66FF99"/>
    <a:srgbClr val="FFFF00"/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67A8D7-BFBD-4DA8-90AF-C7F4ECB33600}" type="datetimeFigureOut">
              <a:rPr lang="it-IT"/>
              <a:pPr>
                <a:defRPr/>
              </a:pPr>
              <a:t>23/01/2015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7F4B6BC-F4B9-4866-9079-CCCBD1F6E24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7435757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CDBA98A-9A7C-429C-8D37-C9E5DE32068E}" type="slidenum">
              <a:rPr lang="it-IT" altLang="it-IT" sz="1200">
                <a:latin typeface="Calibri" pitchFamily="34" charset="0"/>
              </a:rPr>
              <a:pPr algn="r"/>
              <a:t>3</a:t>
            </a:fld>
            <a:endParaRPr lang="it-IT" altLang="it-IT" sz="1200">
              <a:latin typeface="Calibri" pitchFamily="34" charset="0"/>
            </a:endParaRPr>
          </a:p>
        </p:txBody>
      </p:sp>
      <p:sp>
        <p:nvSpPr>
          <p:cNvPr id="1843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Segnaposto note 2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 smtClean="0"/>
          </a:p>
        </p:txBody>
      </p:sp>
      <p:sp>
        <p:nvSpPr>
          <p:cNvPr id="18436" name="Segnaposto numero diapositiva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C559004C-DE30-4231-A62A-E6EEB3995E69}" type="slidenum">
              <a:rPr lang="it-IT" altLang="it-IT" sz="1200">
                <a:latin typeface="Times New Roman" pitchFamily="18" charset="0"/>
              </a:rPr>
              <a:pPr algn="r" eaLnBrk="0" hangingPunct="0"/>
              <a:t>3</a:t>
            </a:fld>
            <a:endParaRPr lang="it-IT" altLang="it-IT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C4834BC-4546-45E4-A493-09C41949D957}" type="slidenum">
              <a:rPr lang="it-IT" altLang="it-IT" sz="1200">
                <a:latin typeface="Calibri" pitchFamily="34" charset="0"/>
              </a:rPr>
              <a:pPr algn="r"/>
              <a:t>7</a:t>
            </a:fld>
            <a:endParaRPr lang="it-IT" altLang="it-IT" sz="1200">
              <a:latin typeface="Calibri" pitchFamily="34" charset="0"/>
            </a:endParaRPr>
          </a:p>
        </p:txBody>
      </p:sp>
      <p:sp>
        <p:nvSpPr>
          <p:cNvPr id="2253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Segnaposto note 2"/>
          <p:cNvSpPr>
            <a:spLocks noGrp="1"/>
          </p:cNvSpPr>
          <p:nvPr>
            <p:ph type="body" idx="1"/>
          </p:nvPr>
        </p:nvSpPr>
        <p:spPr bwMode="auto">
          <a:xfrm>
            <a:off x="685800" y="4341813"/>
            <a:ext cx="5486400" cy="4116387"/>
          </a:xfrm>
          <a:noFill/>
        </p:spPr>
        <p:txBody>
          <a:bodyPr wrap="square" lIns="95565" tIns="47782" rIns="95565" bIns="47782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it-IT" smtClean="0"/>
          </a:p>
        </p:txBody>
      </p:sp>
      <p:sp>
        <p:nvSpPr>
          <p:cNvPr id="22532" name="Segnaposto numero diapositiva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65" tIns="47782" rIns="95565" bIns="47782" anchor="b"/>
          <a:lstStyle/>
          <a:p>
            <a:pPr algn="r" defTabSz="955675"/>
            <a:fld id="{4E79940C-6284-4067-B0CA-5EB59B520C55}" type="slidenum">
              <a:rPr lang="it-IT" altLang="it-IT" sz="1300">
                <a:latin typeface="Calibri" pitchFamily="34" charset="0"/>
              </a:rPr>
              <a:pPr algn="r" defTabSz="955675"/>
              <a:t>7</a:t>
            </a:fld>
            <a:endParaRPr lang="it-IT" altLang="it-IT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C007B-38D4-4144-923C-7D8FDE3FD2EF}" type="datetime1">
              <a:rPr lang="it-IT"/>
              <a:pPr>
                <a:defRPr/>
              </a:pPr>
              <a:t>23/01/2015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Prof. Amelio-MIUR_DGOSVS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90500-72E7-41D0-9973-09A88770DE7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6C384-C536-4727-B1EB-44203B4C7241}" type="datetime1">
              <a:rPr lang="it-IT"/>
              <a:pPr>
                <a:defRPr/>
              </a:pPr>
              <a:t>23/01/2015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Prof. Amelio-MIUR_DGOSVS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64D7E-A562-4116-BC16-A06A4089C8E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5A18D-5693-4F61-8D40-21EADB826555}" type="datetime1">
              <a:rPr lang="it-IT"/>
              <a:pPr>
                <a:defRPr/>
              </a:pPr>
              <a:t>23/01/2015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Prof. Amelio-MIUR_DGOSVS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C56DF-87A2-40F3-97DD-B6BC308E420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72660-B83A-4A03-BD2A-581F4347C277}" type="datetime1">
              <a:rPr lang="it-IT"/>
              <a:pPr>
                <a:defRPr/>
              </a:pPr>
              <a:t>23/01/2015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Prof. Amelio-MIUR_DGOSVS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E7010-0C0D-499A-881E-4E0BE98B7A0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7DB47-FD25-404C-A775-6584F94BC2F0}" type="datetime1">
              <a:rPr lang="it-IT"/>
              <a:pPr>
                <a:defRPr/>
              </a:pPr>
              <a:t>23/01/2015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Prof. Amelio-MIUR_DGOSVS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B5065-B332-4AEE-BB9C-73C8DE6C400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D5AE3-A280-4F63-BFCD-A3F56EDA6D1B}" type="datetime1">
              <a:rPr lang="it-IT"/>
              <a:pPr>
                <a:defRPr/>
              </a:pPr>
              <a:t>23/01/2015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Prof. Amelio-MIUR_DGOSVS</a:t>
            </a: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1D307-3C90-40CF-8A23-B418CBB5028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33C1E-A694-4686-91E0-5EA55DC1696A}" type="datetime1">
              <a:rPr lang="it-IT"/>
              <a:pPr>
                <a:defRPr/>
              </a:pPr>
              <a:t>23/01/2015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Prof. Amelio-MIUR_DGOSVS</a:t>
            </a: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DE648-07AF-4447-8177-F246E415A1D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AAA84-E90D-46A9-B97D-12072958D07B}" type="datetime1">
              <a:rPr lang="it-IT"/>
              <a:pPr>
                <a:defRPr/>
              </a:pPr>
              <a:t>23/01/2015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Prof. Amelio-MIUR_DGOSVS</a:t>
            </a: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D9742-FD27-4E49-A402-CE36166C7F0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A898F-0E93-4C5B-8848-5582D2C4B3BE}" type="datetime1">
              <a:rPr lang="it-IT"/>
              <a:pPr>
                <a:defRPr/>
              </a:pPr>
              <a:t>23/01/2015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Prof. Amelio-MIUR_DGOSVS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64168-FF2D-4CF1-BD02-316701D7103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00304-BEBB-404B-88E3-A1DD4198F225}" type="datetime1">
              <a:rPr lang="it-IT"/>
              <a:pPr>
                <a:defRPr/>
              </a:pPr>
              <a:t>23/01/2015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Prof. Amelio-MIUR_DGOSVS</a:t>
            </a: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3D814-4EF4-487D-AEC6-622B8DB1240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30987-5CAA-46B7-875C-B2BA85192029}" type="datetime1">
              <a:rPr lang="it-IT"/>
              <a:pPr>
                <a:defRPr/>
              </a:pPr>
              <a:t>23/01/2015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Prof. Amelio-MIUR_DGOSVS</a:t>
            </a: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A4D29-3CA1-4641-8093-9D144126D08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67AA2B-02A5-437F-95B5-C8789447BA31}" type="datetime1">
              <a:rPr lang="it-IT"/>
              <a:pPr>
                <a:defRPr/>
              </a:pPr>
              <a:t>23/01/2015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it-IT"/>
              <a:t>Prof. Amelio-MIUR_DGOSVS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D80DDF-AB35-4966-A281-3012293799F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hyperlink" Target="http://www.google.it/imgres?imgurl=http://2.bp.blogspot.com/_LNiy43vf9-0/TM3mGQoxapI/AAAAAAAAAqw/xL43t8IJtXU/s400/solidariet%C3%A0%20sociale.jpg&amp;imgrefurl=http://ainsonlus.blogspot.com/2010/10/i-volontari-hanno-sete-di-conoscenza.html&amp;usg=__vZBKfShdLfgUOnZUMIrLJiW8wUY=&amp;h=581&amp;w=700&amp;sz=47&amp;hl=it&amp;start=16&amp;zoom=1&amp;tbnid=-_1JYxgggjQpiM:&amp;tbnh=116&amp;tbnw=140&amp;ei=71AXUunJOobN0QXrj4Eg&amp;prev=/search?q=Volontariato+sociale&amp;um=1&amp;hl=it&amp;gbv=2&amp;tbm=isch&amp;um=1&amp;itbs=1&amp;sa=X&amp;ved=0CEoQrQMwDw" TargetMode="External"/><Relationship Id="rId3" Type="http://schemas.openxmlformats.org/officeDocument/2006/relationships/hyperlink" Target="http://www.google.it/imgres?imgurl=http://messaggeroveneto.gelocal.it/polopoly_fs/1.7439166.1374109196!/httpImage/image._gen/derivatives/landscape_250/image.&amp;imgrefurl=http://messaggeroveneto.gelocal.it/cronaca/2013/07/17/news/licenza-media-iscrizioni-ai-corsi-del-ctp-1.7439167&amp;usg=__PI_q-Y4NZdIP3pEobVUrL3c0UFA=&amp;h=372&amp;w=250&amp;sz=36&amp;hl=it&amp;start=41&amp;zoom=1&amp;tbnid=UeddMAeQCEoCDM:&amp;tbnh=122&amp;tbnw=82&amp;ei=oE4XUom3LaLB0QWbrIHwDw&amp;prev=/search?q=centro+territoriale+permanente&amp;start=40&amp;um=1&amp;sa=N&amp;hl=it&amp;gbv=2&amp;tbm=isch&amp;um=1&amp;itbs=1&amp;sa=X&amp;ved=0CCwQrQMwADgo" TargetMode="External"/><Relationship Id="rId7" Type="http://schemas.openxmlformats.org/officeDocument/2006/relationships/hyperlink" Target="http://www.google.it/imgres?imgurl=http://www.progettogiovanitv.it/Documenti_PG/INFORMA-GIOVANI/Scuola/scuola%20e%20universita.gif&amp;imgrefurl=http://www.progettogiovanitv.it/index.php/scuola.html&amp;usg=__t_CEQ9CiiLt6OMEii0ovRJfwTFI=&amp;h=1050&amp;w=1050&amp;sz=218&amp;hl=it&amp;start=1&amp;zoom=1&amp;tbnid=_kdE_t66bqkLqM:&amp;tbnh=150&amp;tbnw=150&amp;ei=fVAXUouGKseo0QW134GgCw&amp;prev=/search?q=Universit%C3%A0&amp;um=1&amp;hl=it&amp;gbv=2&amp;tbm=isch&amp;um=1&amp;itbs=1&amp;sa=X&amp;ved=0CCwQrQMwAA" TargetMode="External"/><Relationship Id="rId12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hyperlink" Target="http://www.google.it/imgres?imgurl=http://www.comune.ispica.rg.it/docs/993/05%20-%20Centro%20di%20Formazione%20Professionale%20-%20Foto%20MG.%20Gradanti.JPG&amp;imgrefurl=http://www.comune.ispica.rg.it/news.cfm?ID=993&amp;usg=__sGBhwfDy3MrXU5ufuoVxArAKQp8=&amp;h=1071&amp;w=1600&amp;sz=214&amp;hl=it&amp;start=1&amp;zoom=1&amp;tbnid=sTolHV-JCI3CIM:&amp;tbnh=100&amp;tbnw=150&amp;ei=tFAXUv-SOeSn0QXtk4GgAg&amp;prev=/search?q=Centro+di+formazione+professionale&amp;um=1&amp;hl=it&amp;gbv=2&amp;tbm=isch&amp;um=1&amp;itbs=1&amp;sa=X&amp;ved=0CCwQrQMwAA" TargetMode="External"/><Relationship Id="rId5" Type="http://schemas.openxmlformats.org/officeDocument/2006/relationships/hyperlink" Target="http://www.google.it/imgres?imgurl=http://www.volta.latina.it/images/32_ctp.jpg&amp;imgrefurl=http://www.volta.latina.it/32_ctp.htm&amp;usg=__4xZBwV3m2QJJawX9y1U7ySwG1Kg=&amp;h=1200&amp;w=1792&amp;sz=199&amp;hl=it&amp;start=50&amp;zoom=1&amp;tbnid=qL6RzoqFYDvSzM:&amp;tbnh=100&amp;tbnw=150&amp;ei=oE4XUom3LaLB0QWbrIHwDw&amp;prev=/search?q=centro+territoriale+permanente&amp;start=40&amp;um=1&amp;sa=N&amp;hl=it&amp;gbv=2&amp;tbm=isch&amp;um=1&amp;itbs=1&amp;sa=X&amp;ved=0CD4QrQMwCTgo" TargetMode="External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hyperlink" Target="http://www.google.it/imgres?imgurl=http://www.acquabenecomune.org/raccoltafirme/images/stories/ente_locale.jpg&amp;imgrefurl=http://www.acquabenecomune.org/raccoltafirme/index.php?option=com_content&amp;view=article&amp;id=566:e-lente-che-decide-se-ce-rilevanza-economica&amp;catid=37:primo-piano&amp;usg=__llsNHiH7I1bLcRssHzS6pMysqbE=&amp;h=405&amp;w=430&amp;sz=39&amp;hl=it&amp;start=2&amp;zoom=1&amp;tbnid=1CS7luBVGzKV1M:&amp;tbnh=119&amp;tbnw=126&amp;ei=mlAXUprbL8aH0AX2_YGIDQ&amp;prev=/search?q=Ente+locale&amp;um=1&amp;hl=it&amp;gbv=2&amp;tbm=isch&amp;um=1&amp;itbs=1&amp;sa=X&amp;ved=0CC4QrQMwAQ" TargetMode="External"/><Relationship Id="rId1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Allegati/Tab_2_RA_ALI.doc" TargetMode="External"/><Relationship Id="rId3" Type="http://schemas.openxmlformats.org/officeDocument/2006/relationships/hyperlink" Target="Allegati/ALL_A.2_Quadro%20orario.doc" TargetMode="External"/><Relationship Id="rId7" Type="http://schemas.openxmlformats.org/officeDocument/2006/relationships/hyperlink" Target="Allegati/ALL_A.3_Rep_Competenze_II.do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Allegati/Tab_1_RA_IL.doc" TargetMode="External"/><Relationship Id="rId5" Type="http://schemas.openxmlformats.org/officeDocument/2006/relationships/hyperlink" Target="Allegati/All_A.1_COMPETENZE.doc" TargetMode="External"/><Relationship Id="rId4" Type="http://schemas.openxmlformats.org/officeDocument/2006/relationships/hyperlink" Target="Allegati/AAL_A.4_Quadro_orario_II.doc" TargetMode="External"/><Relationship Id="rId9" Type="http://schemas.openxmlformats.org/officeDocument/2006/relationships/hyperlink" Target="Allegati/Competenze_IIL-IPD.ppt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8" y="333375"/>
            <a:ext cx="8129587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5580063" y="6308725"/>
            <a:ext cx="1944687" cy="238125"/>
          </a:xfrm>
          <a:prstGeom prst="rect">
            <a:avLst/>
          </a:prstGeom>
          <a:noFill/>
          <a:ln w="5715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iangolo isoscele 1"/>
          <p:cNvSpPr/>
          <p:nvPr/>
        </p:nvSpPr>
        <p:spPr>
          <a:xfrm>
            <a:off x="2484438" y="1628775"/>
            <a:ext cx="3816350" cy="316865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4000" dirty="0"/>
              <a:t>CPIA</a:t>
            </a:r>
          </a:p>
        </p:txBody>
      </p:sp>
      <p:sp>
        <p:nvSpPr>
          <p:cNvPr id="3" name="Ovale 2"/>
          <p:cNvSpPr/>
          <p:nvPr/>
        </p:nvSpPr>
        <p:spPr>
          <a:xfrm>
            <a:off x="3355975" y="1268413"/>
            <a:ext cx="2089150" cy="13684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/>
              <a:t>Innovazione</a:t>
            </a:r>
          </a:p>
        </p:txBody>
      </p:sp>
      <p:sp>
        <p:nvSpPr>
          <p:cNvPr id="4" name="Ovale 3"/>
          <p:cNvSpPr/>
          <p:nvPr/>
        </p:nvSpPr>
        <p:spPr>
          <a:xfrm>
            <a:off x="1547813" y="4221163"/>
            <a:ext cx="2087562" cy="13684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/>
              <a:t>Didattica</a:t>
            </a:r>
          </a:p>
        </p:txBody>
      </p:sp>
      <p:sp>
        <p:nvSpPr>
          <p:cNvPr id="5" name="Ovale 4"/>
          <p:cNvSpPr/>
          <p:nvPr/>
        </p:nvSpPr>
        <p:spPr>
          <a:xfrm>
            <a:off x="5003800" y="4221163"/>
            <a:ext cx="2089150" cy="13684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/>
              <a:t>Ricerca</a:t>
            </a:r>
          </a:p>
        </p:txBody>
      </p:sp>
      <p:sp>
        <p:nvSpPr>
          <p:cNvPr id="25605" name="CasellaDiTesto 6"/>
          <p:cNvSpPr txBox="1">
            <a:spLocks noChangeArrowheads="1"/>
          </p:cNvSpPr>
          <p:nvPr/>
        </p:nvSpPr>
        <p:spPr bwMode="auto">
          <a:xfrm>
            <a:off x="827088" y="188913"/>
            <a:ext cx="76660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it-IT" altLang="it-IT" sz="4400">
                <a:latin typeface="Calibri" pitchFamily="34" charset="0"/>
              </a:rPr>
              <a:t>«Triangolo della conoscenza»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5"/>
          <p:cNvSpPr>
            <a:spLocks noChangeArrowheads="1"/>
          </p:cNvSpPr>
          <p:nvPr/>
        </p:nvSpPr>
        <p:spPr bwMode="auto">
          <a:xfrm>
            <a:off x="0" y="223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</a:pPr>
            <a:endParaRPr lang="it-IT" altLang="it-IT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6626" name="Line 9"/>
          <p:cNvSpPr>
            <a:spLocks noChangeShapeType="1"/>
          </p:cNvSpPr>
          <p:nvPr/>
        </p:nvSpPr>
        <p:spPr bwMode="auto">
          <a:xfrm>
            <a:off x="2174875" y="1484784"/>
            <a:ext cx="0" cy="43180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 sz="2000"/>
          </a:p>
        </p:txBody>
      </p:sp>
      <p:sp>
        <p:nvSpPr>
          <p:cNvPr id="26627" name="Line 10"/>
          <p:cNvSpPr>
            <a:spLocks noChangeShapeType="1"/>
          </p:cNvSpPr>
          <p:nvPr/>
        </p:nvSpPr>
        <p:spPr bwMode="auto">
          <a:xfrm>
            <a:off x="6948488" y="1557040"/>
            <a:ext cx="0" cy="43180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 sz="2000"/>
          </a:p>
        </p:txBody>
      </p:sp>
      <p:sp>
        <p:nvSpPr>
          <p:cNvPr id="26628" name="Line 12"/>
          <p:cNvSpPr>
            <a:spLocks noChangeShapeType="1"/>
          </p:cNvSpPr>
          <p:nvPr/>
        </p:nvSpPr>
        <p:spPr bwMode="auto">
          <a:xfrm flipV="1">
            <a:off x="2195513" y="1483196"/>
            <a:ext cx="4794250" cy="1588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/>
          </a:ln>
        </p:spPr>
        <p:txBody>
          <a:bodyPr/>
          <a:lstStyle/>
          <a:p>
            <a:endParaRPr lang="it-IT" sz="2000"/>
          </a:p>
        </p:txBody>
      </p:sp>
      <p:sp>
        <p:nvSpPr>
          <p:cNvPr id="26629" name="Line 15"/>
          <p:cNvSpPr>
            <a:spLocks noChangeShapeType="1"/>
          </p:cNvSpPr>
          <p:nvPr/>
        </p:nvSpPr>
        <p:spPr bwMode="auto">
          <a:xfrm>
            <a:off x="4427538" y="1460500"/>
            <a:ext cx="0" cy="217488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/>
          </a:ln>
        </p:spPr>
        <p:txBody>
          <a:bodyPr/>
          <a:lstStyle/>
          <a:p>
            <a:endParaRPr lang="it-IT" sz="2000"/>
          </a:p>
        </p:txBody>
      </p:sp>
      <p:sp>
        <p:nvSpPr>
          <p:cNvPr id="26630" name="Text Box 19"/>
          <p:cNvSpPr txBox="1">
            <a:spLocks noChangeArrowheads="1"/>
          </p:cNvSpPr>
          <p:nvPr/>
        </p:nvSpPr>
        <p:spPr bwMode="auto">
          <a:xfrm>
            <a:off x="5508624" y="2160588"/>
            <a:ext cx="3311847" cy="707886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it-IT" altLang="it-IT" sz="2000" b="1" dirty="0">
                <a:solidFill>
                  <a:srgbClr val="000000"/>
                </a:solidFill>
                <a:latin typeface="Calibri" pitchFamily="34" charset="0"/>
              </a:rPr>
              <a:t>Attività </a:t>
            </a:r>
            <a:r>
              <a:rPr lang="it-IT" altLang="it-IT" sz="2000" b="1" dirty="0" smtClean="0">
                <a:solidFill>
                  <a:srgbClr val="000000"/>
                </a:solidFill>
                <a:latin typeface="Calibri" pitchFamily="34" charset="0"/>
              </a:rPr>
              <a:t>di Ricerca</a:t>
            </a:r>
          </a:p>
          <a:p>
            <a:pPr algn="ctr">
              <a:buFont typeface="Arial" charset="0"/>
              <a:buNone/>
            </a:pPr>
            <a:r>
              <a:rPr lang="it-IT" altLang="it-IT" sz="2000" b="1" dirty="0" smtClean="0">
                <a:solidFill>
                  <a:srgbClr val="000000"/>
                </a:solidFill>
                <a:latin typeface="Calibri" pitchFamily="34" charset="0"/>
              </a:rPr>
              <a:t>Sperimentazione e sviluppo</a:t>
            </a:r>
            <a:endParaRPr lang="it-IT" altLang="it-IT" sz="20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6631" name="Text Box 20"/>
          <p:cNvSpPr txBox="1">
            <a:spLocks noChangeArrowheads="1"/>
          </p:cNvSpPr>
          <p:nvPr/>
        </p:nvSpPr>
        <p:spPr bwMode="auto">
          <a:xfrm>
            <a:off x="1095947" y="2212975"/>
            <a:ext cx="2337243" cy="707886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it-IT" altLang="it-IT" sz="2000" b="1" dirty="0">
                <a:solidFill>
                  <a:srgbClr val="000000"/>
                </a:solidFill>
                <a:latin typeface="Calibri" pitchFamily="34" charset="0"/>
              </a:rPr>
              <a:t>Attività di </a:t>
            </a:r>
            <a:r>
              <a:rPr lang="it-IT" altLang="it-IT" sz="2000" b="1" dirty="0" smtClean="0">
                <a:solidFill>
                  <a:srgbClr val="000000"/>
                </a:solidFill>
                <a:latin typeface="Calibri" pitchFamily="34" charset="0"/>
              </a:rPr>
              <a:t>Istruzione</a:t>
            </a:r>
          </a:p>
          <a:p>
            <a:pPr algn="ctr">
              <a:buFont typeface="Arial" charset="0"/>
              <a:buNone/>
            </a:pPr>
            <a:r>
              <a:rPr lang="it-IT" altLang="it-IT" sz="2000" b="1" dirty="0" smtClean="0">
                <a:solidFill>
                  <a:srgbClr val="000000"/>
                </a:solidFill>
                <a:latin typeface="Calibri" pitchFamily="34" charset="0"/>
              </a:rPr>
              <a:t>e formazione</a:t>
            </a:r>
            <a:endParaRPr lang="it-IT" altLang="it-IT" sz="20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6632" name="Rectangle 39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</a:pPr>
            <a:endParaRPr lang="it-IT" altLang="it-IT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6633" name="Text Box 40"/>
          <p:cNvSpPr txBox="1">
            <a:spLocks noChangeArrowheads="1"/>
          </p:cNvSpPr>
          <p:nvPr/>
        </p:nvSpPr>
        <p:spPr bwMode="auto">
          <a:xfrm>
            <a:off x="1366838" y="169863"/>
            <a:ext cx="6119812" cy="955675"/>
          </a:xfrm>
          <a:prstGeom prst="rect">
            <a:avLst/>
          </a:prstGeom>
          <a:solidFill>
            <a:srgbClr val="FF99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it-IT" altLang="it-IT" sz="2800" b="1">
                <a:solidFill>
                  <a:srgbClr val="000000"/>
                </a:solidFill>
                <a:latin typeface="Calibri" pitchFamily="34" charset="0"/>
              </a:rPr>
              <a:t>CPIA</a:t>
            </a:r>
          </a:p>
          <a:p>
            <a:pPr algn="ctr">
              <a:buFont typeface="Arial" charset="0"/>
              <a:buNone/>
            </a:pPr>
            <a:r>
              <a:rPr lang="it-IT" altLang="it-IT" sz="2800" b="1">
                <a:solidFill>
                  <a:srgbClr val="000000"/>
                </a:solidFill>
                <a:latin typeface="Calibri" pitchFamily="34" charset="0"/>
              </a:rPr>
              <a:t>Istituzione scolastica autonoma </a:t>
            </a:r>
          </a:p>
        </p:txBody>
      </p:sp>
      <p:sp>
        <p:nvSpPr>
          <p:cNvPr id="26634" name="Text Box 20"/>
          <p:cNvSpPr txBox="1">
            <a:spLocks noChangeArrowheads="1"/>
          </p:cNvSpPr>
          <p:nvPr/>
        </p:nvSpPr>
        <p:spPr bwMode="auto">
          <a:xfrm>
            <a:off x="3331940" y="4505325"/>
            <a:ext cx="2337243" cy="40011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it-IT" altLang="it-IT" sz="2000" b="1" dirty="0">
                <a:solidFill>
                  <a:srgbClr val="000000"/>
                </a:solidFill>
                <a:latin typeface="Calibri" pitchFamily="34" charset="0"/>
              </a:rPr>
              <a:t>Attività di </a:t>
            </a:r>
            <a:r>
              <a:rPr lang="it-IT" altLang="it-IT" sz="2000" b="1" dirty="0" smtClean="0">
                <a:solidFill>
                  <a:srgbClr val="000000"/>
                </a:solidFill>
                <a:latin typeface="Calibri" pitchFamily="34" charset="0"/>
              </a:rPr>
              <a:t>Istruzione</a:t>
            </a:r>
            <a:endParaRPr lang="it-IT" altLang="it-IT" sz="20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6635" name="Line 9"/>
          <p:cNvSpPr>
            <a:spLocks noChangeShapeType="1"/>
          </p:cNvSpPr>
          <p:nvPr/>
        </p:nvSpPr>
        <p:spPr bwMode="auto">
          <a:xfrm flipH="1">
            <a:off x="4418013" y="1676400"/>
            <a:ext cx="9525" cy="2447925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ChangeArrowheads="1"/>
          </p:cNvSpPr>
          <p:nvPr/>
        </p:nvSpPr>
        <p:spPr bwMode="auto">
          <a:xfrm>
            <a:off x="0" y="223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</a:pPr>
            <a:endParaRPr lang="it-IT" altLang="it-IT">
              <a:latin typeface="Calibri" pitchFamily="34" charset="0"/>
            </a:endParaRPr>
          </a:p>
        </p:txBody>
      </p:sp>
      <p:sp>
        <p:nvSpPr>
          <p:cNvPr id="28674" name="Line 3"/>
          <p:cNvSpPr>
            <a:spLocks noChangeShapeType="1"/>
          </p:cNvSpPr>
          <p:nvPr/>
        </p:nvSpPr>
        <p:spPr bwMode="auto">
          <a:xfrm>
            <a:off x="4356100" y="836613"/>
            <a:ext cx="0" cy="792162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8675" name="Rectangle 23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</a:pPr>
            <a:endParaRPr lang="it-IT" altLang="it-IT">
              <a:latin typeface="Calibri" pitchFamily="34" charset="0"/>
            </a:endParaRPr>
          </a:p>
        </p:txBody>
      </p:sp>
      <p:sp>
        <p:nvSpPr>
          <p:cNvPr id="28676" name="Text Box 24"/>
          <p:cNvSpPr txBox="1">
            <a:spLocks noChangeArrowheads="1"/>
          </p:cNvSpPr>
          <p:nvPr/>
        </p:nvSpPr>
        <p:spPr bwMode="auto">
          <a:xfrm>
            <a:off x="1763713" y="188913"/>
            <a:ext cx="5256212" cy="650875"/>
          </a:xfrm>
          <a:prstGeom prst="rect">
            <a:avLst/>
          </a:prstGeom>
          <a:solidFill>
            <a:srgbClr val="FF99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CPIA</a:t>
            </a:r>
          </a:p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Patto Formativo Individuale </a:t>
            </a:r>
          </a:p>
        </p:txBody>
      </p:sp>
      <p:sp>
        <p:nvSpPr>
          <p:cNvPr id="61465" name="Rectangle 25"/>
          <p:cNvSpPr>
            <a:spLocks noChangeArrowheads="1"/>
          </p:cNvSpPr>
          <p:nvPr/>
        </p:nvSpPr>
        <p:spPr bwMode="auto">
          <a:xfrm>
            <a:off x="395288" y="1700213"/>
            <a:ext cx="1943100" cy="1081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400" b="1">
                <a:solidFill>
                  <a:srgbClr val="3333CC"/>
                </a:solidFill>
                <a:latin typeface="Calibri" pitchFamily="34" charset="0"/>
              </a:rPr>
              <a:t>Valorizzazione del </a:t>
            </a:r>
          </a:p>
          <a:p>
            <a:pPr algn="ctr">
              <a:buFont typeface="Arial" charset="0"/>
              <a:buNone/>
            </a:pPr>
            <a:r>
              <a:rPr lang="it-IT" altLang="it-IT" sz="1400" b="1">
                <a:solidFill>
                  <a:srgbClr val="3333CC"/>
                </a:solidFill>
                <a:latin typeface="Calibri" pitchFamily="34" charset="0"/>
              </a:rPr>
              <a:t>patrimonio culturale </a:t>
            </a:r>
          </a:p>
          <a:p>
            <a:pPr algn="ctr">
              <a:buFont typeface="Arial" charset="0"/>
              <a:buNone/>
            </a:pPr>
            <a:r>
              <a:rPr lang="it-IT" altLang="it-IT" sz="1400" b="1">
                <a:solidFill>
                  <a:srgbClr val="3333CC"/>
                </a:solidFill>
                <a:latin typeface="Calibri" pitchFamily="34" charset="0"/>
              </a:rPr>
              <a:t>e professionale </a:t>
            </a:r>
          </a:p>
          <a:p>
            <a:pPr algn="ctr">
              <a:buFont typeface="Arial" charset="0"/>
              <a:buNone/>
            </a:pPr>
            <a:r>
              <a:rPr lang="it-IT" altLang="it-IT" sz="1400" b="1">
                <a:solidFill>
                  <a:srgbClr val="3333CC"/>
                </a:solidFill>
                <a:latin typeface="Calibri" pitchFamily="34" charset="0"/>
              </a:rPr>
              <a:t>della persona </a:t>
            </a:r>
          </a:p>
        </p:txBody>
      </p:sp>
      <p:sp>
        <p:nvSpPr>
          <p:cNvPr id="61466" name="Rectangle 26"/>
          <p:cNvSpPr>
            <a:spLocks noChangeArrowheads="1"/>
          </p:cNvSpPr>
          <p:nvPr/>
        </p:nvSpPr>
        <p:spPr bwMode="auto">
          <a:xfrm>
            <a:off x="1835150" y="3284538"/>
            <a:ext cx="5184775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Patto formativo Individuale </a:t>
            </a:r>
            <a:endParaRPr lang="it-IT" altLang="it-IT" sz="1600" b="1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28679" name="Line 28"/>
          <p:cNvSpPr>
            <a:spLocks noChangeShapeType="1"/>
          </p:cNvSpPr>
          <p:nvPr/>
        </p:nvSpPr>
        <p:spPr bwMode="auto">
          <a:xfrm>
            <a:off x="2657475" y="2347913"/>
            <a:ext cx="401638" cy="15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61469" name="Rectangle 29"/>
          <p:cNvSpPr>
            <a:spLocks noChangeArrowheads="1"/>
          </p:cNvSpPr>
          <p:nvPr/>
        </p:nvSpPr>
        <p:spPr bwMode="auto">
          <a:xfrm>
            <a:off x="3378200" y="1700213"/>
            <a:ext cx="1943100" cy="1081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400" b="1">
                <a:solidFill>
                  <a:srgbClr val="3333CC"/>
                </a:solidFill>
                <a:latin typeface="Calibri" pitchFamily="34" charset="0"/>
              </a:rPr>
              <a:t>Personalizzazione </a:t>
            </a:r>
          </a:p>
          <a:p>
            <a:pPr algn="ctr">
              <a:buFont typeface="Arial" charset="0"/>
              <a:buNone/>
            </a:pPr>
            <a:r>
              <a:rPr lang="it-IT" altLang="it-IT" sz="1400" b="1">
                <a:solidFill>
                  <a:srgbClr val="3333CC"/>
                </a:solidFill>
                <a:latin typeface="Calibri" pitchFamily="34" charset="0"/>
              </a:rPr>
              <a:t>del percorso </a:t>
            </a:r>
          </a:p>
          <a:p>
            <a:pPr algn="ctr">
              <a:buFont typeface="Arial" charset="0"/>
              <a:buNone/>
            </a:pPr>
            <a:r>
              <a:rPr lang="it-IT" altLang="it-IT" sz="1400" b="1">
                <a:solidFill>
                  <a:srgbClr val="3333CC"/>
                </a:solidFill>
                <a:latin typeface="Calibri" pitchFamily="34" charset="0"/>
              </a:rPr>
              <a:t>di studio</a:t>
            </a:r>
          </a:p>
        </p:txBody>
      </p:sp>
      <p:sp>
        <p:nvSpPr>
          <p:cNvPr id="61470" name="Rectangle 30"/>
          <p:cNvSpPr>
            <a:spLocks noChangeArrowheads="1"/>
          </p:cNvSpPr>
          <p:nvPr/>
        </p:nvSpPr>
        <p:spPr bwMode="auto">
          <a:xfrm>
            <a:off x="6156325" y="1700213"/>
            <a:ext cx="1943100" cy="1081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400" b="1">
                <a:solidFill>
                  <a:srgbClr val="3333CC"/>
                </a:solidFill>
                <a:latin typeface="Calibri" pitchFamily="34" charset="0"/>
              </a:rPr>
              <a:t>Riconoscimento </a:t>
            </a:r>
          </a:p>
          <a:p>
            <a:pPr algn="ctr">
              <a:buFont typeface="Arial" charset="0"/>
              <a:buNone/>
            </a:pPr>
            <a:r>
              <a:rPr lang="it-IT" altLang="it-IT" sz="1400" b="1">
                <a:solidFill>
                  <a:srgbClr val="3333CC"/>
                </a:solidFill>
                <a:latin typeface="Calibri" pitchFamily="34" charset="0"/>
              </a:rPr>
              <a:t>dei saperi e delle </a:t>
            </a:r>
          </a:p>
          <a:p>
            <a:pPr algn="ctr">
              <a:buFont typeface="Arial" charset="0"/>
              <a:buNone/>
            </a:pPr>
            <a:r>
              <a:rPr lang="it-IT" altLang="it-IT" sz="1400" b="1">
                <a:solidFill>
                  <a:srgbClr val="3333CC"/>
                </a:solidFill>
                <a:latin typeface="Calibri" pitchFamily="34" charset="0"/>
              </a:rPr>
              <a:t>competenze comunque </a:t>
            </a:r>
          </a:p>
          <a:p>
            <a:pPr algn="ctr">
              <a:buFont typeface="Arial" charset="0"/>
              <a:buNone/>
            </a:pPr>
            <a:r>
              <a:rPr lang="it-IT" altLang="it-IT" sz="1400" b="1">
                <a:solidFill>
                  <a:srgbClr val="3333CC"/>
                </a:solidFill>
                <a:latin typeface="Calibri" pitchFamily="34" charset="0"/>
              </a:rPr>
              <a:t>acquisite </a:t>
            </a:r>
          </a:p>
        </p:txBody>
      </p:sp>
      <p:sp>
        <p:nvSpPr>
          <p:cNvPr id="28682" name="Line 31"/>
          <p:cNvSpPr>
            <a:spLocks noChangeShapeType="1"/>
          </p:cNvSpPr>
          <p:nvPr/>
        </p:nvSpPr>
        <p:spPr bwMode="auto">
          <a:xfrm>
            <a:off x="5538788" y="2347913"/>
            <a:ext cx="401637" cy="15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8683" name="Line 34"/>
          <p:cNvSpPr>
            <a:spLocks noChangeShapeType="1"/>
          </p:cNvSpPr>
          <p:nvPr/>
        </p:nvSpPr>
        <p:spPr bwMode="auto">
          <a:xfrm>
            <a:off x="2182813" y="4102100"/>
            <a:ext cx="0" cy="43180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8684" name="Line 35"/>
          <p:cNvSpPr>
            <a:spLocks noChangeShapeType="1"/>
          </p:cNvSpPr>
          <p:nvPr/>
        </p:nvSpPr>
        <p:spPr bwMode="auto">
          <a:xfrm>
            <a:off x="6864350" y="4132263"/>
            <a:ext cx="0" cy="43180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8685" name="Line 36"/>
          <p:cNvSpPr>
            <a:spLocks noChangeShapeType="1"/>
          </p:cNvSpPr>
          <p:nvPr/>
        </p:nvSpPr>
        <p:spPr bwMode="auto">
          <a:xfrm flipV="1">
            <a:off x="2195513" y="4117975"/>
            <a:ext cx="4681537" cy="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8686" name="Line 37"/>
          <p:cNvSpPr>
            <a:spLocks noChangeShapeType="1"/>
          </p:cNvSpPr>
          <p:nvPr/>
        </p:nvSpPr>
        <p:spPr bwMode="auto">
          <a:xfrm>
            <a:off x="4427538" y="3881438"/>
            <a:ext cx="0" cy="217487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1478" name="Rectangle 38"/>
          <p:cNvSpPr>
            <a:spLocks noChangeArrowheads="1"/>
          </p:cNvSpPr>
          <p:nvPr/>
        </p:nvSpPr>
        <p:spPr bwMode="auto">
          <a:xfrm>
            <a:off x="908050" y="4618038"/>
            <a:ext cx="2549525" cy="6477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Sostenibilità</a:t>
            </a:r>
          </a:p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dei carichi orari</a:t>
            </a:r>
          </a:p>
        </p:txBody>
      </p:sp>
      <p:sp>
        <p:nvSpPr>
          <p:cNvPr id="61479" name="Rectangle 39"/>
          <p:cNvSpPr>
            <a:spLocks noChangeArrowheads="1"/>
          </p:cNvSpPr>
          <p:nvPr/>
        </p:nvSpPr>
        <p:spPr bwMode="auto">
          <a:xfrm>
            <a:off x="5495925" y="4613275"/>
            <a:ext cx="2736850" cy="6873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Progettazione</a:t>
            </a:r>
          </a:p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per unità di apprendimento</a:t>
            </a:r>
          </a:p>
        </p:txBody>
      </p:sp>
      <p:sp>
        <p:nvSpPr>
          <p:cNvPr id="28689" name="Line 40"/>
          <p:cNvSpPr>
            <a:spLocks noChangeShapeType="1"/>
          </p:cNvSpPr>
          <p:nvPr/>
        </p:nvSpPr>
        <p:spPr bwMode="auto">
          <a:xfrm>
            <a:off x="3563938" y="4089400"/>
            <a:ext cx="0" cy="1655763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61481" name="Rectangle 41"/>
          <p:cNvSpPr>
            <a:spLocks noChangeArrowheads="1"/>
          </p:cNvSpPr>
          <p:nvPr/>
        </p:nvSpPr>
        <p:spPr bwMode="auto">
          <a:xfrm>
            <a:off x="2352675" y="5805488"/>
            <a:ext cx="2047875" cy="863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Criteri e modalità</a:t>
            </a:r>
          </a:p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definiti a livello </a:t>
            </a:r>
          </a:p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nazionale</a:t>
            </a:r>
          </a:p>
        </p:txBody>
      </p:sp>
      <p:sp>
        <p:nvSpPr>
          <p:cNvPr id="28691" name="Line 40"/>
          <p:cNvSpPr>
            <a:spLocks noChangeShapeType="1"/>
          </p:cNvSpPr>
          <p:nvPr/>
        </p:nvSpPr>
        <p:spPr bwMode="auto">
          <a:xfrm>
            <a:off x="5435600" y="4089400"/>
            <a:ext cx="0" cy="1655763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1" name="Rectangle 41"/>
          <p:cNvSpPr>
            <a:spLocks noChangeArrowheads="1"/>
          </p:cNvSpPr>
          <p:nvPr/>
        </p:nvSpPr>
        <p:spPr bwMode="auto">
          <a:xfrm>
            <a:off x="4479925" y="5805488"/>
            <a:ext cx="2125663" cy="863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Attività </a:t>
            </a:r>
          </a:p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didattica</a:t>
            </a:r>
          </a:p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ordinamentale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614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6147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7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61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61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614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6147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7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61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61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614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6148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8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61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61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7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770" decel="100000"/>
                                        <p:tgtEl>
                                          <p:spTgt spid="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5" grpId="0" animBg="1"/>
      <p:bldP spid="61466" grpId="0" animBg="1"/>
      <p:bldP spid="61469" grpId="0" animBg="1"/>
      <p:bldP spid="61470" grpId="0" animBg="1"/>
      <p:bldP spid="61478" grpId="0" animBg="1"/>
      <p:bldP spid="61479" grpId="0" animBg="1"/>
      <p:bldP spid="61481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ChangeArrowheads="1"/>
          </p:cNvSpPr>
          <p:nvPr/>
        </p:nvSpPr>
        <p:spPr bwMode="auto">
          <a:xfrm>
            <a:off x="0" y="223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</a:pPr>
            <a:endParaRPr lang="it-IT" altLang="it-IT">
              <a:latin typeface="Calibri" pitchFamily="34" charset="0"/>
            </a:endParaRPr>
          </a:p>
        </p:txBody>
      </p:sp>
      <p:sp>
        <p:nvSpPr>
          <p:cNvPr id="27650" name="Line 3"/>
          <p:cNvSpPr>
            <a:spLocks noChangeShapeType="1"/>
          </p:cNvSpPr>
          <p:nvPr/>
        </p:nvSpPr>
        <p:spPr bwMode="auto">
          <a:xfrm>
            <a:off x="1955800" y="1035050"/>
            <a:ext cx="0" cy="43180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7651" name="Line 4"/>
          <p:cNvSpPr>
            <a:spLocks noChangeShapeType="1"/>
          </p:cNvSpPr>
          <p:nvPr/>
        </p:nvSpPr>
        <p:spPr bwMode="auto">
          <a:xfrm>
            <a:off x="6645275" y="1022350"/>
            <a:ext cx="0" cy="43180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7652" name="Line 5"/>
          <p:cNvSpPr>
            <a:spLocks noChangeShapeType="1"/>
          </p:cNvSpPr>
          <p:nvPr/>
        </p:nvSpPr>
        <p:spPr bwMode="auto">
          <a:xfrm flipV="1">
            <a:off x="1976438" y="1033463"/>
            <a:ext cx="4681537" cy="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7653" name="Rectangle 6"/>
          <p:cNvSpPr>
            <a:spLocks noChangeArrowheads="1"/>
          </p:cNvSpPr>
          <p:nvPr/>
        </p:nvSpPr>
        <p:spPr bwMode="auto">
          <a:xfrm>
            <a:off x="3576638" y="2479675"/>
            <a:ext cx="2651125" cy="30226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just">
              <a:buFont typeface="Arial" charset="0"/>
              <a:buChar char="•"/>
            </a:pPr>
            <a:r>
              <a:rPr lang="it-IT" altLang="it-IT" sz="1200" b="1">
                <a:latin typeface="Calibri" pitchFamily="34" charset="0"/>
              </a:rPr>
              <a:t>la lettura dei fabbisogni formativi del territorio </a:t>
            </a:r>
          </a:p>
          <a:p>
            <a:pPr marL="342900" indent="-342900" algn="just">
              <a:buFont typeface="Arial" charset="0"/>
              <a:buChar char="•"/>
            </a:pPr>
            <a:endParaRPr lang="it-IT" altLang="it-IT" sz="1200" b="1">
              <a:latin typeface="Calibri" pitchFamily="34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it-IT" altLang="it-IT" sz="1200" b="1">
                <a:latin typeface="Calibri" pitchFamily="34" charset="0"/>
              </a:rPr>
              <a:t>la costruzione di profili di adulti definiti sulla base delle necessità dei contesti sociali e di lavoro; </a:t>
            </a:r>
          </a:p>
          <a:p>
            <a:pPr marL="342900" indent="-342900" algn="just">
              <a:buFont typeface="Arial" charset="0"/>
              <a:buChar char="•"/>
            </a:pPr>
            <a:endParaRPr lang="it-IT" altLang="it-IT" sz="1200" b="1">
              <a:latin typeface="Calibri" pitchFamily="34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it-IT" altLang="it-IT" sz="1200" b="1">
                <a:latin typeface="Calibri" pitchFamily="34" charset="0"/>
              </a:rPr>
              <a:t>l’interpretazione dei bisogni di competenze e conoscenze della popolazione adulta; </a:t>
            </a:r>
          </a:p>
          <a:p>
            <a:pPr marL="342900" indent="-342900" algn="just">
              <a:buFont typeface="Arial" charset="0"/>
              <a:buChar char="•"/>
            </a:pPr>
            <a:endParaRPr lang="it-IT" altLang="it-IT" sz="1200" b="1">
              <a:latin typeface="Calibri" pitchFamily="34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it-IT" altLang="it-IT" sz="1200" b="1">
                <a:latin typeface="Calibri" pitchFamily="34" charset="0"/>
              </a:rPr>
              <a:t>l’accoglienza e l’orientamento;  </a:t>
            </a:r>
          </a:p>
          <a:p>
            <a:pPr marL="342900" indent="-342900" algn="just">
              <a:buFont typeface="Arial" charset="0"/>
              <a:buChar char="•"/>
            </a:pPr>
            <a:endParaRPr lang="it-IT" altLang="it-IT" sz="1200" b="1">
              <a:latin typeface="Calibri" pitchFamily="34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it-IT" altLang="it-IT" sz="1200" b="1">
                <a:latin typeface="Calibri" pitchFamily="34" charset="0"/>
              </a:rPr>
              <a:t>il miglioramento della qualità e dell’efficacia dell’istruzione degli adulti.</a:t>
            </a:r>
          </a:p>
        </p:txBody>
      </p:sp>
      <p:sp>
        <p:nvSpPr>
          <p:cNvPr id="27654" name="Line 7"/>
          <p:cNvSpPr>
            <a:spLocks noChangeShapeType="1"/>
          </p:cNvSpPr>
          <p:nvPr/>
        </p:nvSpPr>
        <p:spPr bwMode="auto">
          <a:xfrm>
            <a:off x="4237038" y="836613"/>
            <a:ext cx="0" cy="217487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7655" name="Text Box 9"/>
          <p:cNvSpPr txBox="1">
            <a:spLocks noChangeArrowheads="1"/>
          </p:cNvSpPr>
          <p:nvPr/>
        </p:nvSpPr>
        <p:spPr bwMode="auto">
          <a:xfrm>
            <a:off x="5652120" y="1563514"/>
            <a:ext cx="1924050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“Misure di sistema”</a:t>
            </a:r>
          </a:p>
        </p:txBody>
      </p:sp>
      <p:sp>
        <p:nvSpPr>
          <p:cNvPr id="27656" name="Text Box 10"/>
          <p:cNvSpPr txBox="1">
            <a:spLocks noChangeArrowheads="1"/>
          </p:cNvSpPr>
          <p:nvPr/>
        </p:nvSpPr>
        <p:spPr bwMode="auto">
          <a:xfrm>
            <a:off x="588963" y="1546225"/>
            <a:ext cx="2827337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Patto Formativo Individuale</a:t>
            </a:r>
          </a:p>
        </p:txBody>
      </p:sp>
      <p:sp>
        <p:nvSpPr>
          <p:cNvPr id="27657" name="Rectangle 29"/>
          <p:cNvSpPr>
            <a:spLocks noChangeArrowheads="1"/>
          </p:cNvSpPr>
          <p:nvPr/>
        </p:nvSpPr>
        <p:spPr bwMode="auto">
          <a:xfrm>
            <a:off x="6745288" y="2501900"/>
            <a:ext cx="2259012" cy="210978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just">
              <a:buFont typeface="Arial" charset="0"/>
              <a:buChar char="•"/>
            </a:pPr>
            <a:r>
              <a:rPr lang="it-IT" altLang="it-IT" sz="1200" b="1">
                <a:latin typeface="Calibri" pitchFamily="34" charset="0"/>
              </a:rPr>
              <a:t>Criteri e modalità per la gestione comune delle funzioni di cui all’art. 14 del DPR 275/99</a:t>
            </a:r>
          </a:p>
          <a:p>
            <a:pPr marL="342900" indent="-342900" algn="just">
              <a:buFont typeface="Arial" charset="0"/>
              <a:buChar char="•"/>
            </a:pPr>
            <a:endParaRPr lang="it-IT" altLang="it-IT" sz="1200" b="1">
              <a:latin typeface="Calibri" pitchFamily="34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it-IT" altLang="it-IT" sz="1200" b="1">
                <a:latin typeface="Calibri" pitchFamily="34" charset="0"/>
              </a:rPr>
              <a:t>criteri per la progettazione comune dei percorsi</a:t>
            </a:r>
          </a:p>
          <a:p>
            <a:pPr marL="342900" indent="-342900" algn="just">
              <a:buFont typeface="Arial" charset="0"/>
              <a:buNone/>
            </a:pPr>
            <a:r>
              <a:rPr lang="it-IT" altLang="it-IT" sz="1200" b="1">
                <a:latin typeface="Calibri" pitchFamily="34" charset="0"/>
              </a:rPr>
              <a:t> </a:t>
            </a:r>
          </a:p>
          <a:p>
            <a:pPr marL="342900" indent="-342900" algn="just">
              <a:buFont typeface="Arial" charset="0"/>
              <a:buChar char="•"/>
            </a:pPr>
            <a:endParaRPr lang="it-IT" altLang="it-IT" sz="1200" b="1">
              <a:latin typeface="Calibri" pitchFamily="34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it-IT" altLang="it-IT" sz="1200" b="1">
                <a:latin typeface="Calibri" pitchFamily="34" charset="0"/>
              </a:rPr>
              <a:t>Criteri per la stesura comune del POF</a:t>
            </a:r>
          </a:p>
        </p:txBody>
      </p:sp>
      <p:sp>
        <p:nvSpPr>
          <p:cNvPr id="27658" name="Line 30"/>
          <p:cNvSpPr>
            <a:spLocks noChangeShapeType="1"/>
          </p:cNvSpPr>
          <p:nvPr/>
        </p:nvSpPr>
        <p:spPr bwMode="auto">
          <a:xfrm flipH="1">
            <a:off x="4784725" y="1681163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7659" name="Line 31"/>
          <p:cNvSpPr>
            <a:spLocks noChangeShapeType="1"/>
          </p:cNvSpPr>
          <p:nvPr/>
        </p:nvSpPr>
        <p:spPr bwMode="auto">
          <a:xfrm flipH="1">
            <a:off x="7593013" y="168116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7660" name="Line 32"/>
          <p:cNvSpPr>
            <a:spLocks noChangeShapeType="1"/>
          </p:cNvSpPr>
          <p:nvPr/>
        </p:nvSpPr>
        <p:spPr bwMode="auto">
          <a:xfrm>
            <a:off x="4784725" y="1681163"/>
            <a:ext cx="3175" cy="523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7661" name="Line 33"/>
          <p:cNvSpPr>
            <a:spLocks noChangeShapeType="1"/>
          </p:cNvSpPr>
          <p:nvPr/>
        </p:nvSpPr>
        <p:spPr bwMode="auto">
          <a:xfrm>
            <a:off x="7881938" y="1681163"/>
            <a:ext cx="3175" cy="668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7662" name="Text Box 34"/>
          <p:cNvSpPr txBox="1">
            <a:spLocks noChangeArrowheads="1"/>
          </p:cNvSpPr>
          <p:nvPr/>
        </p:nvSpPr>
        <p:spPr bwMode="auto">
          <a:xfrm>
            <a:off x="1882775" y="41275"/>
            <a:ext cx="4751388" cy="650875"/>
          </a:xfrm>
          <a:prstGeom prst="rect">
            <a:avLst/>
          </a:prstGeom>
          <a:solidFill>
            <a:srgbClr val="FF99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CPIA</a:t>
            </a:r>
          </a:p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Commissione</a:t>
            </a:r>
          </a:p>
        </p:txBody>
      </p:sp>
      <p:pic>
        <p:nvPicPr>
          <p:cNvPr id="27663" name="Picture 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473325"/>
            <a:ext cx="2995612" cy="34036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27664" name="Line 39"/>
          <p:cNvSpPr>
            <a:spLocks noChangeShapeType="1"/>
          </p:cNvSpPr>
          <p:nvPr/>
        </p:nvSpPr>
        <p:spPr bwMode="auto">
          <a:xfrm>
            <a:off x="1905000" y="19685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5"/>
          <p:cNvSpPr>
            <a:spLocks noChangeArrowheads="1"/>
          </p:cNvSpPr>
          <p:nvPr/>
        </p:nvSpPr>
        <p:spPr bwMode="auto">
          <a:xfrm>
            <a:off x="107950" y="5238750"/>
            <a:ext cx="88201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Arial" charset="0"/>
              <a:buNone/>
            </a:pPr>
            <a:r>
              <a:rPr lang="it-IT" altLang="it-IT" sz="1200" i="1">
                <a:latin typeface="Calibri" pitchFamily="34" charset="0"/>
              </a:rPr>
              <a:t>Le competenze analizzate dall’indagine sono espresse in punteggi da 0 a 500. Nelle competenze alfabetiche </a:t>
            </a:r>
            <a:r>
              <a:rPr lang="it-IT" altLang="it-IT" sz="1200" b="1" i="1">
                <a:latin typeface="Calibri" pitchFamily="34" charset="0"/>
              </a:rPr>
              <a:t>il punteggio medio degli adulti italiani è pari a 250, contro una media Ocse di 273</a:t>
            </a:r>
            <a:r>
              <a:rPr lang="it-IT" altLang="it-IT" sz="1200" i="1">
                <a:latin typeface="Calibri" pitchFamily="34" charset="0"/>
              </a:rPr>
              <a:t>.  Nelle competenze matematiche la media italiana è pari a 247 rispetto a 269 di quella Ocse.  I punteggi sono riconducibili a 6 diversi livelli di competenze e il livello 3 è considerato il minimo indispensabile per “vivere e lavorare nel XXI secolo”.  In riferimento alle </a:t>
            </a:r>
            <a:r>
              <a:rPr lang="it-IT" altLang="it-IT" sz="1200" b="1" i="1">
                <a:solidFill>
                  <a:srgbClr val="3333CC"/>
                </a:solidFill>
                <a:latin typeface="Calibri" pitchFamily="34" charset="0"/>
              </a:rPr>
              <a:t>competenze alfabetiche</a:t>
            </a:r>
            <a:r>
              <a:rPr lang="it-IT" altLang="it-IT" sz="1200" i="1">
                <a:latin typeface="Calibri" pitchFamily="34" charset="0"/>
              </a:rPr>
              <a:t> il </a:t>
            </a:r>
            <a:r>
              <a:rPr lang="it-IT" altLang="it-IT" sz="1200" b="1" i="1">
                <a:solidFill>
                  <a:srgbClr val="3333CC"/>
                </a:solidFill>
                <a:latin typeface="Calibri" pitchFamily="34" charset="0"/>
              </a:rPr>
              <a:t>29,8% </a:t>
            </a:r>
            <a:r>
              <a:rPr lang="it-IT" altLang="it-IT" sz="1200" i="1">
                <a:latin typeface="Calibri" pitchFamily="34" charset="0"/>
              </a:rPr>
              <a:t>degli adulti italiani si colloca al </a:t>
            </a:r>
            <a:r>
              <a:rPr lang="it-IT" altLang="it-IT" sz="1200" b="1" i="1">
                <a:solidFill>
                  <a:srgbClr val="3333CC"/>
                </a:solidFill>
                <a:latin typeface="Calibri" pitchFamily="34" charset="0"/>
              </a:rPr>
              <a:t>livello 3 o superiore</a:t>
            </a:r>
            <a:r>
              <a:rPr lang="it-IT" altLang="it-IT" sz="1200" i="1">
                <a:latin typeface="Calibri" pitchFamily="34" charset="0"/>
              </a:rPr>
              <a:t>, il 42,3% al livello 2 e il 27,9% non supera il livello 1. Quanto alle </a:t>
            </a:r>
            <a:r>
              <a:rPr lang="it-IT" altLang="it-IT" sz="1200" i="1">
                <a:solidFill>
                  <a:srgbClr val="FF3300"/>
                </a:solidFill>
                <a:latin typeface="Calibri" pitchFamily="34" charset="0"/>
              </a:rPr>
              <a:t>competenze matematiche </a:t>
            </a:r>
            <a:r>
              <a:rPr lang="it-IT" altLang="it-IT" sz="1200" i="1">
                <a:latin typeface="Calibri" pitchFamily="34" charset="0"/>
              </a:rPr>
              <a:t>il </a:t>
            </a:r>
            <a:r>
              <a:rPr lang="it-IT" altLang="it-IT" sz="1200" b="1" i="1">
                <a:solidFill>
                  <a:srgbClr val="FF3300"/>
                </a:solidFill>
                <a:latin typeface="Calibri" pitchFamily="34" charset="0"/>
              </a:rPr>
              <a:t>28,9%</a:t>
            </a:r>
            <a:r>
              <a:rPr lang="it-IT" altLang="it-IT" sz="1200" i="1">
                <a:latin typeface="Calibri" pitchFamily="34" charset="0"/>
              </a:rPr>
              <a:t> è al </a:t>
            </a:r>
            <a:r>
              <a:rPr lang="it-IT" altLang="it-IT" sz="1200" b="1" i="1">
                <a:solidFill>
                  <a:srgbClr val="FF3300"/>
                </a:solidFill>
                <a:latin typeface="Calibri" pitchFamily="34" charset="0"/>
              </a:rPr>
              <a:t>livello 3 o superiore</a:t>
            </a:r>
            <a:r>
              <a:rPr lang="it-IT" altLang="it-IT" sz="1200" i="1">
                <a:latin typeface="Calibri" pitchFamily="34" charset="0"/>
              </a:rPr>
              <a:t>, il 39% a livello 2 e il 31,9% al livello 1 o inferiore</a:t>
            </a:r>
          </a:p>
        </p:txBody>
      </p:sp>
      <p:sp>
        <p:nvSpPr>
          <p:cNvPr id="16386" name="Rectangle 6"/>
          <p:cNvSpPr>
            <a:spLocks noChangeArrowheads="1"/>
          </p:cNvSpPr>
          <p:nvPr/>
        </p:nvSpPr>
        <p:spPr bwMode="auto">
          <a:xfrm>
            <a:off x="395288" y="333375"/>
            <a:ext cx="8497887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buFont typeface="Arial" charset="0"/>
              <a:buNone/>
            </a:pPr>
            <a:r>
              <a:rPr lang="it-IT" altLang="it-IT" sz="2000" b="1">
                <a:solidFill>
                  <a:srgbClr val="3333CC"/>
                </a:solidFill>
                <a:latin typeface="Calibri" pitchFamily="34" charset="0"/>
              </a:rPr>
              <a:t>Il nostro paese si colloca all’ultimo posto della graduatoria nelle competenze alfabetiche, </a:t>
            </a:r>
            <a:r>
              <a:rPr lang="it-IT" altLang="it-IT" sz="2000" b="1">
                <a:solidFill>
                  <a:schemeClr val="accent2"/>
                </a:solidFill>
                <a:latin typeface="Calibri" pitchFamily="34" charset="0"/>
              </a:rPr>
              <a:t>anche se rispetto alle precedenti indagini Ocse la distanza dagli altri paesi si è ridotta.</a:t>
            </a:r>
            <a:r>
              <a:rPr lang="it-IT" altLang="it-IT" sz="2000" b="1">
                <a:solidFill>
                  <a:srgbClr val="3333CC"/>
                </a:solidFill>
                <a:latin typeface="Calibri" pitchFamily="34" charset="0"/>
              </a:rPr>
              <a:t> Inoltre l’Italia risulta penultima nelle competenze matematiche</a:t>
            </a:r>
            <a:r>
              <a:rPr lang="it-IT" altLang="it-IT" sz="2000" b="1" i="1">
                <a:solidFill>
                  <a:srgbClr val="3333CC"/>
                </a:solidFill>
                <a:latin typeface="Calibri" pitchFamily="34" charset="0"/>
              </a:rPr>
              <a:t> </a:t>
            </a:r>
            <a:r>
              <a:rPr lang="it-IT" altLang="it-IT" sz="2000" b="1">
                <a:solidFill>
                  <a:srgbClr val="3333CC"/>
                </a:solidFill>
                <a:latin typeface="Calibri" pitchFamily="34" charset="0"/>
              </a:rPr>
              <a:t>(</a:t>
            </a:r>
            <a:r>
              <a:rPr lang="it-IT" altLang="it-IT" sz="2000" b="1" i="1">
                <a:solidFill>
                  <a:srgbClr val="3333CC"/>
                </a:solidFill>
                <a:latin typeface="Calibri" pitchFamily="34" charset="0"/>
              </a:rPr>
              <a:t>numeracy</a:t>
            </a:r>
            <a:r>
              <a:rPr lang="it-IT" altLang="it-IT" sz="2000" b="1">
                <a:solidFill>
                  <a:srgbClr val="3333CC"/>
                </a:solidFill>
                <a:latin typeface="Calibri" pitchFamily="34" charset="0"/>
              </a:rPr>
              <a:t>)</a:t>
            </a:r>
            <a:r>
              <a:rPr lang="it-IT" altLang="it-IT" sz="2000" b="1" i="1">
                <a:solidFill>
                  <a:srgbClr val="3333CC"/>
                </a:solidFill>
                <a:latin typeface="Calibri" pitchFamily="34" charset="0"/>
              </a:rPr>
              <a:t>, </a:t>
            </a:r>
            <a:r>
              <a:rPr lang="it-IT" altLang="it-IT" sz="2000" b="1">
                <a:solidFill>
                  <a:srgbClr val="3333CC"/>
                </a:solidFill>
                <a:latin typeface="Calibri" pitchFamily="34" charset="0"/>
              </a:rPr>
              <a:t>fondamentali per affrontare e gestire problemi di natura matematica nelle diverse situazioni della vita adulta. </a:t>
            </a:r>
          </a:p>
          <a:p>
            <a:pPr algn="ctr">
              <a:buFont typeface="Arial" charset="0"/>
              <a:buNone/>
            </a:pPr>
            <a:r>
              <a:rPr lang="it-IT" altLang="it-IT" sz="1200" b="1">
                <a:latin typeface="Calibri" pitchFamily="34" charset="0"/>
              </a:rPr>
              <a:t>(I dati dell’indagine nazionale ISFOL PIACC, comunicato stampa, 8 ottobre 2013)</a:t>
            </a:r>
          </a:p>
        </p:txBody>
      </p:sp>
      <p:sp>
        <p:nvSpPr>
          <p:cNvPr id="16387" name="Rectangle 8"/>
          <p:cNvSpPr>
            <a:spLocks noChangeArrowheads="1"/>
          </p:cNvSpPr>
          <p:nvPr/>
        </p:nvSpPr>
        <p:spPr bwMode="auto">
          <a:xfrm>
            <a:off x="796925" y="2262188"/>
            <a:ext cx="74469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</a:pPr>
            <a:r>
              <a:rPr lang="it-IT" altLang="it-IT" sz="1000" b="1">
                <a:latin typeface="Calibri" pitchFamily="34" charset="0"/>
                <a:cs typeface="Times New Roman" pitchFamily="18" charset="0"/>
              </a:rPr>
              <a:t>Punteggi medi nelle competenze alfabetiche (</a:t>
            </a:r>
            <a:r>
              <a:rPr lang="it-IT" altLang="it-IT" sz="1000" b="1" i="1">
                <a:latin typeface="Calibri" pitchFamily="34" charset="0"/>
                <a:cs typeface="Times New Roman" pitchFamily="18" charset="0"/>
              </a:rPr>
              <a:t>literacy</a:t>
            </a:r>
            <a:r>
              <a:rPr lang="it-IT" altLang="it-IT" sz="1000" b="1">
                <a:latin typeface="Calibri" pitchFamily="34" charset="0"/>
                <a:cs typeface="Times New Roman" pitchFamily="18" charset="0"/>
              </a:rPr>
              <a:t>) nelle ripartizioni territoriali in relazione alla media Ocse, Spagna, Francia, Germania</a:t>
            </a:r>
            <a:endParaRPr lang="it-IT" altLang="it-IT" sz="1100">
              <a:latin typeface="Calibri" pitchFamily="34" charset="0"/>
            </a:endParaRPr>
          </a:p>
          <a:p>
            <a:pPr eaLnBrk="0" hangingPunct="0">
              <a:buFont typeface="Arial" charset="0"/>
              <a:buNone/>
            </a:pPr>
            <a:endParaRPr lang="it-IT" altLang="it-IT">
              <a:latin typeface="Calibri" pitchFamily="34" charset="0"/>
            </a:endParaRPr>
          </a:p>
        </p:txBody>
      </p:sp>
      <p:pic>
        <p:nvPicPr>
          <p:cNvPr id="16388" name="Grafico 3"/>
          <p:cNvPicPr>
            <a:picLocks noChangeArrowheads="1"/>
          </p:cNvPicPr>
          <p:nvPr/>
        </p:nvPicPr>
        <p:blipFill>
          <a:blip r:embed="rId2" cstate="print"/>
          <a:srcRect b="-52"/>
          <a:stretch>
            <a:fillRect/>
          </a:stretch>
        </p:blipFill>
        <p:spPr bwMode="auto">
          <a:xfrm>
            <a:off x="1454150" y="2503488"/>
            <a:ext cx="57816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9"/>
          <p:cNvSpPr>
            <a:spLocks noChangeArrowheads="1"/>
          </p:cNvSpPr>
          <p:nvPr/>
        </p:nvSpPr>
        <p:spPr bwMode="auto">
          <a:xfrm>
            <a:off x="0" y="4906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</a:pPr>
            <a:endParaRPr lang="it-IT" altLang="it-IT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333375"/>
            <a:ext cx="8229600" cy="809625"/>
          </a:xfrm>
        </p:spPr>
        <p:txBody>
          <a:bodyPr anchor="t"/>
          <a:lstStyle/>
          <a:p>
            <a:pPr eaLnBrk="1" hangingPunct="1"/>
            <a:r>
              <a:rPr lang="it-IT" altLang="it-IT" sz="2900" b="1" smtClean="0">
                <a:solidFill>
                  <a:srgbClr val="996600"/>
                </a:solidFill>
                <a:latin typeface="Verdana" pitchFamily="34" charset="0"/>
              </a:rPr>
              <a:t>Le competenze per vivere e lavorare oggi. Principali evidenze dall’Indagine PIAAC</a:t>
            </a:r>
          </a:p>
        </p:txBody>
      </p:sp>
      <p:sp>
        <p:nvSpPr>
          <p:cNvPr id="17410" name="Rectangle 6"/>
          <p:cNvSpPr>
            <a:spLocks noChangeArrowheads="1"/>
          </p:cNvSpPr>
          <p:nvPr/>
        </p:nvSpPr>
        <p:spPr bwMode="auto">
          <a:xfrm>
            <a:off x="0" y="1700213"/>
            <a:ext cx="8713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None/>
            </a:pPr>
            <a:endParaRPr lang="en-GB" altLang="it-IT" sz="2000">
              <a:solidFill>
                <a:schemeClr val="hlink"/>
              </a:solidFill>
              <a:latin typeface="Verdana" pitchFamily="34" charset="0"/>
            </a:endParaRPr>
          </a:p>
        </p:txBody>
      </p:sp>
      <p:pic>
        <p:nvPicPr>
          <p:cNvPr id="17411" name="Immagin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700213"/>
            <a:ext cx="8712200" cy="387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C792F-FCFD-46E2-9E39-DE82F561ED2C}" type="slidenum">
              <a:rPr lang="it-IT" altLang="en-US"/>
              <a:pPr/>
              <a:t>4</a:t>
            </a:fld>
            <a:endParaRPr lang="it-IT" alt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5915025" cy="1044575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it-IT" altLang="it-IT"/>
              <a:t>…. alcune criticità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84725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it-IT" altLang="it-IT" sz="1700"/>
          </a:p>
          <a:p>
            <a:pPr algn="just">
              <a:lnSpc>
                <a:spcPct val="80000"/>
              </a:lnSpc>
            </a:pPr>
            <a:r>
              <a:rPr lang="it-IT" altLang="it-IT" sz="1900" b="1">
                <a:solidFill>
                  <a:srgbClr val="FF3300"/>
                </a:solidFill>
              </a:rPr>
              <a:t>rigidità ordinamentale</a:t>
            </a:r>
            <a:r>
              <a:rPr lang="it-IT" altLang="it-IT" sz="1900">
                <a:solidFill>
                  <a:srgbClr val="FF3300"/>
                </a:solidFill>
              </a:rPr>
              <a:t> </a:t>
            </a:r>
            <a:r>
              <a:rPr lang="it-IT" altLang="it-IT" sz="1900"/>
              <a:t>dei percorsi di studio che hanno impianti troppo simili a quelli dei corsi “diurni”, specie per quanto attiene la suddivisione temporale per anni, la  ripartizione degli indirizzi e il sistema di valutazione;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it-IT" altLang="it-IT" sz="1900"/>
          </a:p>
          <a:p>
            <a:pPr algn="just">
              <a:lnSpc>
                <a:spcPct val="80000"/>
              </a:lnSpc>
            </a:pPr>
            <a:r>
              <a:rPr lang="it-IT" altLang="it-IT" sz="1900"/>
              <a:t>mancanza di </a:t>
            </a:r>
            <a:r>
              <a:rPr lang="it-IT" altLang="it-IT" sz="1900" b="1">
                <a:solidFill>
                  <a:srgbClr val="FF3300"/>
                </a:solidFill>
              </a:rPr>
              <a:t>strutture</a:t>
            </a:r>
            <a:r>
              <a:rPr lang="it-IT" altLang="it-IT" sz="1900">
                <a:solidFill>
                  <a:srgbClr val="FF3300"/>
                </a:solidFill>
              </a:rPr>
              <a:t> </a:t>
            </a:r>
            <a:r>
              <a:rPr lang="it-IT" altLang="it-IT" sz="1900"/>
              <a:t>autonome e stabili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it-IT" altLang="it-IT" sz="1900"/>
          </a:p>
          <a:p>
            <a:pPr algn="just">
              <a:lnSpc>
                <a:spcPct val="80000"/>
              </a:lnSpc>
            </a:pPr>
            <a:r>
              <a:rPr lang="it-IT" altLang="it-IT" sz="1900"/>
              <a:t>mancanza di un </a:t>
            </a:r>
            <a:r>
              <a:rPr lang="it-IT" altLang="it-IT" sz="1900" b="1">
                <a:solidFill>
                  <a:srgbClr val="FF3300"/>
                </a:solidFill>
              </a:rPr>
              <a:t>sistema integrato di formazione a distanza</a:t>
            </a:r>
            <a:r>
              <a:rPr lang="it-IT" altLang="it-IT" sz="1900">
                <a:solidFill>
                  <a:srgbClr val="FF3300"/>
                </a:solidFill>
              </a:rPr>
              <a:t> </a:t>
            </a:r>
            <a:r>
              <a:rPr lang="it-IT" altLang="it-IT" sz="1900"/>
              <a:t>che consentirebbe di coinvolgere anche chi è  lontano o desidera praticare forme più o meno estese di autoformazione assistita;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it-IT" altLang="it-IT" sz="1900"/>
          </a:p>
          <a:p>
            <a:pPr algn="just">
              <a:lnSpc>
                <a:spcPct val="80000"/>
              </a:lnSpc>
            </a:pPr>
            <a:r>
              <a:rPr lang="it-IT" altLang="it-IT" sz="1900"/>
              <a:t>mancanza di un chiaro e organico </a:t>
            </a:r>
            <a:r>
              <a:rPr lang="it-IT" altLang="it-IT" sz="1900" b="1">
                <a:solidFill>
                  <a:srgbClr val="FF3300"/>
                </a:solidFill>
              </a:rPr>
              <a:t>sistema di crediti e  certificazioni</a:t>
            </a:r>
            <a:r>
              <a:rPr lang="it-IT" altLang="it-IT" sz="1900"/>
              <a:t> che possa riguardare anche le esperienze lavorative e che venga riconosciuto da ogni livello e tipo di formazione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it-IT" altLang="it-IT" sz="1900"/>
          </a:p>
          <a:p>
            <a:pPr algn="just">
              <a:lnSpc>
                <a:spcPct val="80000"/>
              </a:lnSpc>
            </a:pPr>
            <a:r>
              <a:rPr lang="it-IT" altLang="it-IT" sz="1900"/>
              <a:t>Forte resistenza dell’ </a:t>
            </a:r>
            <a:r>
              <a:rPr lang="it-IT" altLang="it-IT" sz="1900" b="1">
                <a:solidFill>
                  <a:srgbClr val="FF3300"/>
                </a:solidFill>
              </a:rPr>
              <a:t>utenza debole  e </a:t>
            </a:r>
            <a:r>
              <a:rPr lang="it-IT" altLang="it-IT" sz="1900"/>
              <a:t>alta % di</a:t>
            </a:r>
            <a:r>
              <a:rPr lang="it-IT" altLang="it-IT" sz="1900" b="1"/>
              <a:t> </a:t>
            </a:r>
            <a:r>
              <a:rPr lang="it-IT" altLang="it-IT" sz="1900" b="1">
                <a:solidFill>
                  <a:srgbClr val="FF3300"/>
                </a:solidFill>
              </a:rPr>
              <a:t>dispersione. </a:t>
            </a:r>
            <a:endParaRPr lang="it-IT" altLang="it-IT" sz="1900"/>
          </a:p>
        </p:txBody>
      </p:sp>
    </p:spTree>
    <p:extLst>
      <p:ext uri="{BB962C8B-B14F-4D97-AF65-F5344CB8AC3E}">
        <p14:creationId xmlns:p14="http://schemas.microsoft.com/office/powerpoint/2010/main" xmlns="" val="414177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ChangeArrowheads="1"/>
          </p:cNvSpPr>
          <p:nvPr/>
        </p:nvSpPr>
        <p:spPr bwMode="auto">
          <a:xfrm>
            <a:off x="0" y="223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</a:pPr>
            <a:endParaRPr lang="it-IT" altLang="it-IT">
              <a:latin typeface="Calibri" pitchFamily="34" charset="0"/>
            </a:endParaRPr>
          </a:p>
        </p:txBody>
      </p:sp>
      <p:sp>
        <p:nvSpPr>
          <p:cNvPr id="47106" name="Text Box 5"/>
          <p:cNvSpPr txBox="1">
            <a:spLocks noChangeArrowheads="1"/>
          </p:cNvSpPr>
          <p:nvPr/>
        </p:nvSpPr>
        <p:spPr bwMode="auto">
          <a:xfrm>
            <a:off x="1187450" y="188913"/>
            <a:ext cx="6553200" cy="925512"/>
          </a:xfrm>
          <a:prstGeom prst="rect">
            <a:avLst/>
          </a:prstGeom>
          <a:solidFill>
            <a:srgbClr val="FF99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CPIA</a:t>
            </a:r>
          </a:p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Istituzione scolastica autonoma </a:t>
            </a:r>
          </a:p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Finalità</a:t>
            </a:r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153988" y="1916113"/>
            <a:ext cx="2089150" cy="1081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2000" b="1">
                <a:latin typeface="Calibri" pitchFamily="34" charset="0"/>
              </a:rPr>
              <a:t>Art. 1, co. 632,</a:t>
            </a:r>
          </a:p>
          <a:p>
            <a:pPr algn="ctr">
              <a:buFont typeface="Arial" charset="0"/>
              <a:buNone/>
            </a:pPr>
            <a:r>
              <a:rPr lang="it-IT" altLang="it-IT" sz="2000" b="1">
                <a:latin typeface="Calibri" pitchFamily="34" charset="0"/>
              </a:rPr>
              <a:t>L.296/06</a:t>
            </a:r>
            <a:r>
              <a:rPr lang="it-IT" altLang="it-IT" sz="1400" b="1" i="1">
                <a:latin typeface="Calibri" pitchFamily="34" charset="0"/>
              </a:rPr>
              <a:t> </a:t>
            </a:r>
          </a:p>
        </p:txBody>
      </p:sp>
      <p:sp>
        <p:nvSpPr>
          <p:cNvPr id="62474" name="Rectangle 10"/>
          <p:cNvSpPr>
            <a:spLocks noChangeArrowheads="1"/>
          </p:cNvSpPr>
          <p:nvPr/>
        </p:nvSpPr>
        <p:spPr bwMode="auto">
          <a:xfrm>
            <a:off x="6659563" y="1916113"/>
            <a:ext cx="2089150" cy="1081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2400" b="1">
                <a:latin typeface="Calibri" pitchFamily="34" charset="0"/>
              </a:rPr>
              <a:t>DPR 263/12</a:t>
            </a:r>
          </a:p>
        </p:txBody>
      </p:sp>
      <p:sp>
        <p:nvSpPr>
          <p:cNvPr id="47109" name="Line 13"/>
          <p:cNvSpPr>
            <a:spLocks noChangeShapeType="1"/>
          </p:cNvSpPr>
          <p:nvPr/>
        </p:nvSpPr>
        <p:spPr bwMode="auto">
          <a:xfrm>
            <a:off x="4572000" y="1341438"/>
            <a:ext cx="0" cy="2447925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47110" name="Line 20"/>
          <p:cNvSpPr>
            <a:spLocks noChangeShapeType="1"/>
          </p:cNvSpPr>
          <p:nvPr/>
        </p:nvSpPr>
        <p:spPr bwMode="auto">
          <a:xfrm>
            <a:off x="1187450" y="1268413"/>
            <a:ext cx="0" cy="43180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47111" name="Line 21"/>
          <p:cNvSpPr>
            <a:spLocks noChangeShapeType="1"/>
          </p:cNvSpPr>
          <p:nvPr/>
        </p:nvSpPr>
        <p:spPr bwMode="auto">
          <a:xfrm flipV="1">
            <a:off x="1200150" y="1268413"/>
            <a:ext cx="6611938" cy="15875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7112" name="Line 22"/>
          <p:cNvSpPr>
            <a:spLocks noChangeShapeType="1"/>
          </p:cNvSpPr>
          <p:nvPr/>
        </p:nvSpPr>
        <p:spPr bwMode="auto">
          <a:xfrm>
            <a:off x="7812088" y="1268413"/>
            <a:ext cx="0" cy="43180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47113" name="Line 23"/>
          <p:cNvSpPr>
            <a:spLocks noChangeShapeType="1"/>
          </p:cNvSpPr>
          <p:nvPr/>
        </p:nvSpPr>
        <p:spPr bwMode="auto">
          <a:xfrm flipH="1" flipV="1">
            <a:off x="4356100" y="1268413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2488" name="Rectangle 24"/>
          <p:cNvSpPr>
            <a:spLocks noChangeArrowheads="1"/>
          </p:cNvSpPr>
          <p:nvPr/>
        </p:nvSpPr>
        <p:spPr bwMode="auto">
          <a:xfrm>
            <a:off x="90488" y="3862388"/>
            <a:ext cx="8964612" cy="2087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2800">
                <a:latin typeface="Calibri" pitchFamily="34" charset="0"/>
              </a:rPr>
              <a:t>“I Centri realizzano un’offerta formativa finalizzata </a:t>
            </a: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it-IT" altLang="it-IT" sz="2800">
                <a:latin typeface="Calibri" pitchFamily="34" charset="0"/>
              </a:rPr>
              <a:t>al conseguimento di titoli di studio rilasciati al termine </a:t>
            </a: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it-IT" altLang="it-IT" sz="2800">
                <a:latin typeface="Calibri" pitchFamily="34" charset="0"/>
              </a:rPr>
              <a:t>dei percorsi di cui all’articolo 4, comma 1, lettere </a:t>
            </a:r>
            <a:r>
              <a:rPr lang="it-IT" altLang="it-IT" sz="2800" i="1">
                <a:latin typeface="Calibri" pitchFamily="34" charset="0"/>
              </a:rPr>
              <a:t>a) </a:t>
            </a:r>
            <a:r>
              <a:rPr lang="it-IT" altLang="it-IT" sz="2800">
                <a:latin typeface="Calibri" pitchFamily="34" charset="0"/>
              </a:rPr>
              <a:t>e </a:t>
            </a:r>
            <a:r>
              <a:rPr lang="it-IT" altLang="it-IT" sz="2800" i="1">
                <a:latin typeface="Calibri" pitchFamily="34" charset="0"/>
              </a:rPr>
              <a:t>c)</a:t>
            </a:r>
            <a:r>
              <a:rPr lang="it-IT" altLang="it-IT" sz="2800">
                <a:latin typeface="Calibri" pitchFamily="34" charset="0"/>
              </a:rPr>
              <a:t>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2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0" grpId="0" animBg="1"/>
      <p:bldP spid="62474" grpId="0" animBg="1"/>
      <p:bldP spid="6248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7" name="Line 49"/>
          <p:cNvSpPr>
            <a:spLocks noChangeShapeType="1"/>
          </p:cNvSpPr>
          <p:nvPr/>
        </p:nvSpPr>
        <p:spPr bwMode="auto">
          <a:xfrm flipV="1">
            <a:off x="2268538" y="3741738"/>
            <a:ext cx="4392612" cy="28575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096" name="Line 48"/>
          <p:cNvSpPr>
            <a:spLocks noChangeShapeType="1"/>
          </p:cNvSpPr>
          <p:nvPr/>
        </p:nvSpPr>
        <p:spPr bwMode="auto">
          <a:xfrm>
            <a:off x="4427538" y="1654175"/>
            <a:ext cx="1587" cy="424815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1692275" y="1149350"/>
            <a:ext cx="5689600" cy="5256213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it-IT" altLang="it-IT">
              <a:latin typeface="Calibri" pitchFamily="34" charset="0"/>
            </a:endParaRPr>
          </a:p>
        </p:txBody>
      </p:sp>
      <p:sp>
        <p:nvSpPr>
          <p:cNvPr id="2091" name="Rectangle 43"/>
          <p:cNvSpPr>
            <a:spLocks noChangeArrowheads="1"/>
          </p:cNvSpPr>
          <p:nvPr/>
        </p:nvSpPr>
        <p:spPr bwMode="auto">
          <a:xfrm>
            <a:off x="3132138" y="2690813"/>
            <a:ext cx="2663825" cy="2159000"/>
          </a:xfrm>
          <a:prstGeom prst="rect">
            <a:avLst/>
          </a:prstGeom>
          <a:noFill/>
          <a:ln w="28575">
            <a:solidFill>
              <a:srgbClr val="3333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endParaRPr lang="it-IT" altLang="it-IT">
              <a:latin typeface="Calibri" pitchFamily="34" charset="0"/>
            </a:endParaRPr>
          </a:p>
        </p:txBody>
      </p:sp>
      <p:pic>
        <p:nvPicPr>
          <p:cNvPr id="2056" name="Picture 8" descr="centro20territoria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8588" y="3398838"/>
            <a:ext cx="963612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ANd9GcSMZvpjMAWjrpAKAL8uugypJDoT51Yr-D3-guoU9Y3i4IPVRznw6nNXDw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27513" y="2401888"/>
            <a:ext cx="38735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ANd9GcSMZvpjMAWjrpAKAL8uugypJDoT51Yr-D3-guoU9Y3i4IPVRznw6nNXDw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3452813"/>
            <a:ext cx="38735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 descr="ANd9GcSMZvpjMAWjrpAKAL8uugypJDoT51Yr-D3-guoU9Y3i4IPVRznw6nNXDw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22925" y="3438525"/>
            <a:ext cx="3016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 descr="ANd9GcSMZvpjMAWjrpAKAL8uugypJDoT51Yr-D3-guoU9Y3i4IPVRznw6nNXDw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25925" y="4548188"/>
            <a:ext cx="38735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2655888" y="2085975"/>
            <a:ext cx="3529012" cy="334010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it-IT" altLang="it-IT">
              <a:latin typeface="Calibri" pitchFamily="34" charset="0"/>
            </a:endParaRPr>
          </a:p>
        </p:txBody>
      </p:sp>
      <p:pic>
        <p:nvPicPr>
          <p:cNvPr id="2074" name="Picture 26" descr="ANd9GcQnPRRGM23Hus0tDXPCrMwRdm1TuX3aVP5a_skb8k1NlV3t7TRomDIVA2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8538" y="5165725"/>
            <a:ext cx="779462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5" name="Picture 27" descr="ANd9GcQnPRRGM23Hus0tDXPCrMwRdm1TuX3aVP5a_skb8k1NlV3t7TRomDIVA2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10250" y="1825625"/>
            <a:ext cx="779463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6" name="Picture 28" descr="ANd9GcQnPRRGM23Hus0tDXPCrMwRdm1TuX3aVP5a_skb8k1NlV3t7TRomDIVA2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8538" y="1825625"/>
            <a:ext cx="779462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1" name="Picture 33" descr="ANd9GcQnPRRGM23Hus0tDXPCrMwRdm1TuX3aVP5a_skb8k1NlV3t7TRomDIVA2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5963" y="5164138"/>
            <a:ext cx="779462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4" name="Picture 36" descr="ANd9GcS9YPfO_WtED606Q0vruYOpYSxsYg1cbvQfEq05WgL2cyRgd9_kpazaqhOb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38588" y="620713"/>
            <a:ext cx="10668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6" name="Picture 38" descr="ANd9GcT1Oj8NGuS7Q7hBBagD_PKP7IwC3wpp-gkOSfj0qic3rYQYMVkOaYV5u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86563" y="3170238"/>
            <a:ext cx="12001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8" name="Picture 40" descr="ANd9GcRTEK2Y_0UrhfdSlosb-N-t--V3QLhVx8x_db7dZBmHhyLpq6gc5uRhKYU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200150" y="3308350"/>
            <a:ext cx="963613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0" name="Picture 42" descr="ANd9GcQ9JsKIcvbY-LQTkND471Vox1k5KdliOfSex4dC6mcRNEff3uGj8C8nxRQ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2875" y="5956300"/>
            <a:ext cx="1046163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4787900" y="1654175"/>
            <a:ext cx="104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it-IT" altLang="it-IT" b="1">
                <a:solidFill>
                  <a:srgbClr val="FF3300"/>
                </a:solidFill>
                <a:latin typeface="Calibri" pitchFamily="34" charset="0"/>
              </a:rPr>
              <a:t>Didattica</a:t>
            </a: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3132138" y="1654175"/>
            <a:ext cx="703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it-IT" altLang="it-IT" b="1">
                <a:solidFill>
                  <a:srgbClr val="FF3300"/>
                </a:solidFill>
                <a:latin typeface="Calibri" pitchFamily="34" charset="0"/>
              </a:rPr>
              <a:t>Unità</a:t>
            </a:r>
          </a:p>
        </p:txBody>
      </p:sp>
      <p:sp>
        <p:nvSpPr>
          <p:cNvPr id="2102" name="Text Box 54"/>
          <p:cNvSpPr txBox="1">
            <a:spLocks noChangeArrowheads="1"/>
          </p:cNvSpPr>
          <p:nvPr/>
        </p:nvSpPr>
        <p:spPr bwMode="auto">
          <a:xfrm>
            <a:off x="3492500" y="2420938"/>
            <a:ext cx="58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it-IT" altLang="it-IT" sz="1400" b="1">
                <a:latin typeface="Calibri" pitchFamily="34" charset="0"/>
              </a:rPr>
              <a:t>Unità</a:t>
            </a:r>
          </a:p>
        </p:txBody>
      </p:sp>
      <p:sp>
        <p:nvSpPr>
          <p:cNvPr id="2107" name="Text Box 59"/>
          <p:cNvSpPr txBox="1">
            <a:spLocks noChangeArrowheads="1"/>
          </p:cNvSpPr>
          <p:nvPr/>
        </p:nvSpPr>
        <p:spPr bwMode="auto">
          <a:xfrm>
            <a:off x="2771775" y="765175"/>
            <a:ext cx="760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it-IT" altLang="it-IT" sz="2000" b="1">
                <a:solidFill>
                  <a:srgbClr val="FF9900"/>
                </a:solidFill>
                <a:latin typeface="Calibri" pitchFamily="34" charset="0"/>
              </a:rPr>
              <a:t>Unità</a:t>
            </a: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5003800" y="765175"/>
            <a:ext cx="1254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it-IT" altLang="it-IT" sz="2000" b="1">
                <a:solidFill>
                  <a:srgbClr val="FF9900"/>
                </a:solidFill>
                <a:latin typeface="Calibri" pitchFamily="34" charset="0"/>
              </a:rPr>
              <a:t>Formativa</a:t>
            </a:r>
          </a:p>
        </p:txBody>
      </p:sp>
      <p:sp>
        <p:nvSpPr>
          <p:cNvPr id="2111" name="Text Box 63"/>
          <p:cNvSpPr txBox="1">
            <a:spLocks noChangeArrowheads="1"/>
          </p:cNvSpPr>
          <p:nvPr/>
        </p:nvSpPr>
        <p:spPr bwMode="auto">
          <a:xfrm>
            <a:off x="4613275" y="2420938"/>
            <a:ext cx="1327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it-IT" altLang="it-IT" sz="1400" b="1">
                <a:latin typeface="Calibri" pitchFamily="34" charset="0"/>
              </a:rPr>
              <a:t>Amministrativa</a:t>
            </a:r>
          </a:p>
        </p:txBody>
      </p:sp>
      <p:sp>
        <p:nvSpPr>
          <p:cNvPr id="2113" name="Text Box 65"/>
          <p:cNvSpPr txBox="1">
            <a:spLocks noChangeArrowheads="1"/>
          </p:cNvSpPr>
          <p:nvPr/>
        </p:nvSpPr>
        <p:spPr bwMode="auto">
          <a:xfrm>
            <a:off x="2700338" y="4030663"/>
            <a:ext cx="1150937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it-IT" altLang="it-IT" sz="900" b="1">
                <a:latin typeface="Calibri" pitchFamily="34" charset="0"/>
              </a:rPr>
              <a:t> </a:t>
            </a:r>
            <a:r>
              <a:rPr lang="it-IT" altLang="it-IT" sz="900" b="1">
                <a:solidFill>
                  <a:schemeClr val="accent2"/>
                </a:solidFill>
                <a:latin typeface="Calibri" pitchFamily="34" charset="0"/>
              </a:rPr>
              <a:t>Sede     associata</a:t>
            </a:r>
          </a:p>
          <a:p>
            <a:pPr>
              <a:buFont typeface="Arial" charset="0"/>
              <a:buNone/>
            </a:pPr>
            <a:r>
              <a:rPr lang="it-IT" altLang="it-IT" sz="800">
                <a:latin typeface="Calibri" pitchFamily="34" charset="0"/>
              </a:rPr>
              <a:t> </a:t>
            </a:r>
          </a:p>
        </p:txBody>
      </p:sp>
      <p:sp>
        <p:nvSpPr>
          <p:cNvPr id="2114" name="Text Box 66"/>
          <p:cNvSpPr txBox="1">
            <a:spLocks noChangeArrowheads="1"/>
          </p:cNvSpPr>
          <p:nvPr/>
        </p:nvSpPr>
        <p:spPr bwMode="auto">
          <a:xfrm>
            <a:off x="5365750" y="4025900"/>
            <a:ext cx="1150938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it-IT" altLang="it-IT" sz="900" b="1">
                <a:latin typeface="Calibri" pitchFamily="34" charset="0"/>
              </a:rPr>
              <a:t> </a:t>
            </a:r>
            <a:r>
              <a:rPr lang="it-IT" altLang="it-IT" sz="900" b="1">
                <a:solidFill>
                  <a:schemeClr val="accent2"/>
                </a:solidFill>
                <a:latin typeface="Calibri" pitchFamily="34" charset="0"/>
              </a:rPr>
              <a:t>Sede     associata</a:t>
            </a:r>
          </a:p>
          <a:p>
            <a:pPr>
              <a:buFont typeface="Arial" charset="0"/>
              <a:buNone/>
            </a:pPr>
            <a:r>
              <a:rPr lang="it-IT" altLang="it-IT" sz="800">
                <a:latin typeface="Calibri" pitchFamily="34" charset="0"/>
              </a:rPr>
              <a:t> </a:t>
            </a:r>
          </a:p>
        </p:txBody>
      </p:sp>
      <p:sp>
        <p:nvSpPr>
          <p:cNvPr id="2115" name="Text Box 67"/>
          <p:cNvSpPr txBox="1">
            <a:spLocks noChangeArrowheads="1"/>
          </p:cNvSpPr>
          <p:nvPr/>
        </p:nvSpPr>
        <p:spPr bwMode="auto">
          <a:xfrm>
            <a:off x="3995738" y="2959100"/>
            <a:ext cx="1150937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it-IT" altLang="it-IT" sz="900" b="1">
                <a:latin typeface="Calibri" pitchFamily="34" charset="0"/>
              </a:rPr>
              <a:t> </a:t>
            </a:r>
            <a:r>
              <a:rPr lang="it-IT" altLang="it-IT" sz="900" b="1">
                <a:solidFill>
                  <a:schemeClr val="accent2"/>
                </a:solidFill>
                <a:latin typeface="Calibri" pitchFamily="34" charset="0"/>
              </a:rPr>
              <a:t>Sede     associata</a:t>
            </a:r>
          </a:p>
          <a:p>
            <a:pPr>
              <a:buFont typeface="Arial" charset="0"/>
              <a:buNone/>
            </a:pPr>
            <a:r>
              <a:rPr lang="it-IT" altLang="it-IT" sz="800">
                <a:latin typeface="Calibri" pitchFamily="34" charset="0"/>
              </a:rPr>
              <a:t> </a:t>
            </a:r>
          </a:p>
        </p:txBody>
      </p:sp>
      <p:sp>
        <p:nvSpPr>
          <p:cNvPr id="2116" name="Text Box 68"/>
          <p:cNvSpPr txBox="1">
            <a:spLocks noChangeArrowheads="1"/>
          </p:cNvSpPr>
          <p:nvPr/>
        </p:nvSpPr>
        <p:spPr bwMode="auto">
          <a:xfrm>
            <a:off x="3997325" y="4462463"/>
            <a:ext cx="1150938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it-IT" altLang="it-IT" sz="900" b="1">
                <a:latin typeface="Calibri" pitchFamily="34" charset="0"/>
              </a:rPr>
              <a:t> </a:t>
            </a:r>
            <a:r>
              <a:rPr lang="it-IT" altLang="it-IT" sz="900" b="1">
                <a:solidFill>
                  <a:schemeClr val="accent2"/>
                </a:solidFill>
                <a:latin typeface="Calibri" pitchFamily="34" charset="0"/>
              </a:rPr>
              <a:t>Sede     associata</a:t>
            </a:r>
          </a:p>
          <a:p>
            <a:pPr>
              <a:buFont typeface="Arial" charset="0"/>
              <a:buNone/>
            </a:pPr>
            <a:r>
              <a:rPr lang="it-IT" altLang="it-IT" sz="800">
                <a:latin typeface="Calibri" pitchFamily="34" charset="0"/>
              </a:rPr>
              <a:t> </a:t>
            </a:r>
          </a:p>
        </p:txBody>
      </p:sp>
      <p:sp>
        <p:nvSpPr>
          <p:cNvPr id="2117" name="Text Box 69"/>
          <p:cNvSpPr txBox="1">
            <a:spLocks noChangeArrowheads="1"/>
          </p:cNvSpPr>
          <p:nvPr/>
        </p:nvSpPr>
        <p:spPr bwMode="auto">
          <a:xfrm>
            <a:off x="2159000" y="2382838"/>
            <a:ext cx="1150938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it-IT" altLang="it-IT" sz="900" b="1">
                <a:solidFill>
                  <a:srgbClr val="FF3300"/>
                </a:solidFill>
                <a:latin typeface="Calibri" pitchFamily="34" charset="0"/>
              </a:rPr>
              <a:t>   Sede       operativa</a:t>
            </a:r>
          </a:p>
          <a:p>
            <a:pPr>
              <a:buFont typeface="Arial" charset="0"/>
              <a:buNone/>
            </a:pPr>
            <a:r>
              <a:rPr lang="it-IT" altLang="it-IT" sz="800">
                <a:latin typeface="Calibri" pitchFamily="34" charset="0"/>
              </a:rPr>
              <a:t> </a:t>
            </a:r>
          </a:p>
        </p:txBody>
      </p:sp>
      <p:sp>
        <p:nvSpPr>
          <p:cNvPr id="2118" name="Text Box 70"/>
          <p:cNvSpPr txBox="1">
            <a:spLocks noChangeArrowheads="1"/>
          </p:cNvSpPr>
          <p:nvPr/>
        </p:nvSpPr>
        <p:spPr bwMode="auto">
          <a:xfrm>
            <a:off x="5675313" y="2373313"/>
            <a:ext cx="1150937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it-IT" altLang="it-IT" sz="900" b="1">
                <a:solidFill>
                  <a:srgbClr val="FF3300"/>
                </a:solidFill>
                <a:latin typeface="Calibri" pitchFamily="34" charset="0"/>
              </a:rPr>
              <a:t>   Sede       operativa</a:t>
            </a:r>
          </a:p>
          <a:p>
            <a:pPr>
              <a:buFont typeface="Arial" charset="0"/>
              <a:buNone/>
            </a:pPr>
            <a:r>
              <a:rPr lang="it-IT" altLang="it-IT" sz="800">
                <a:latin typeface="Calibri" pitchFamily="34" charset="0"/>
              </a:rPr>
              <a:t> </a:t>
            </a:r>
          </a:p>
        </p:txBody>
      </p:sp>
      <p:sp>
        <p:nvSpPr>
          <p:cNvPr id="2120" name="Text Box 72"/>
          <p:cNvSpPr txBox="1">
            <a:spLocks noChangeArrowheads="1"/>
          </p:cNvSpPr>
          <p:nvPr/>
        </p:nvSpPr>
        <p:spPr bwMode="auto">
          <a:xfrm>
            <a:off x="2051050" y="5757863"/>
            <a:ext cx="1150938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it-IT" altLang="it-IT" sz="900" b="1">
                <a:solidFill>
                  <a:srgbClr val="FF3300"/>
                </a:solidFill>
                <a:latin typeface="Calibri" pitchFamily="34" charset="0"/>
              </a:rPr>
              <a:t>   Sede       operativa</a:t>
            </a:r>
          </a:p>
          <a:p>
            <a:pPr>
              <a:buFont typeface="Arial" charset="0"/>
              <a:buNone/>
            </a:pPr>
            <a:r>
              <a:rPr lang="it-IT" altLang="it-IT" sz="800">
                <a:latin typeface="Calibri" pitchFamily="34" charset="0"/>
              </a:rPr>
              <a:t> </a:t>
            </a:r>
          </a:p>
        </p:txBody>
      </p:sp>
      <p:sp>
        <p:nvSpPr>
          <p:cNvPr id="2121" name="Text Box 73"/>
          <p:cNvSpPr txBox="1">
            <a:spLocks noChangeArrowheads="1"/>
          </p:cNvSpPr>
          <p:nvPr/>
        </p:nvSpPr>
        <p:spPr bwMode="auto">
          <a:xfrm>
            <a:off x="5651500" y="5686425"/>
            <a:ext cx="1150938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it-IT" altLang="it-IT" sz="900" b="1">
                <a:solidFill>
                  <a:srgbClr val="FF3300"/>
                </a:solidFill>
                <a:latin typeface="Calibri" pitchFamily="34" charset="0"/>
              </a:rPr>
              <a:t>   Sede       operativa</a:t>
            </a:r>
          </a:p>
          <a:p>
            <a:pPr>
              <a:buFont typeface="Arial" charset="0"/>
              <a:buNone/>
            </a:pPr>
            <a:r>
              <a:rPr lang="it-IT" altLang="it-IT" sz="800">
                <a:latin typeface="Calibri" pitchFamily="34" charset="0"/>
              </a:rPr>
              <a:t> </a:t>
            </a:r>
          </a:p>
        </p:txBody>
      </p:sp>
      <p:sp>
        <p:nvSpPr>
          <p:cNvPr id="20513" name="Text Box 74"/>
          <p:cNvSpPr txBox="1">
            <a:spLocks noChangeArrowheads="1"/>
          </p:cNvSpPr>
          <p:nvPr/>
        </p:nvSpPr>
        <p:spPr bwMode="auto">
          <a:xfrm>
            <a:off x="900113" y="-26988"/>
            <a:ext cx="7272337" cy="822326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it-IT" altLang="it-IT" sz="2400" b="1">
                <a:latin typeface="Calibri" pitchFamily="34" charset="0"/>
              </a:rPr>
              <a:t>Rete Territoriale di servizio CPIA</a:t>
            </a:r>
          </a:p>
          <a:p>
            <a:pPr algn="ctr">
              <a:buFont typeface="Arial" charset="0"/>
              <a:buNone/>
            </a:pPr>
            <a:r>
              <a:rPr lang="it-IT" altLang="it-IT" sz="2400" b="1">
                <a:latin typeface="Calibri" pitchFamily="34" charset="0"/>
              </a:rPr>
              <a:t>Unità amministrativa, unità didattica e unità formativa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5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2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2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2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2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6" dur="5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2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770" decel="100000"/>
                                        <p:tgtEl>
                                          <p:spTgt spid="20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0" dur="770" decel="100000"/>
                                        <p:tgtEl>
                                          <p:spTgt spid="209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2" dur="770" fill="hold"/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4" dur="770" fill="hold"/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6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770" decel="100000"/>
                                        <p:tgtEl>
                                          <p:spTgt spid="20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770" decel="100000"/>
                                        <p:tgtEl>
                                          <p:spTgt spid="209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1" dur="770" fill="hold"/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3" dur="770" fill="hold"/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7" grpId="0" animBg="1"/>
      <p:bldP spid="2096" grpId="0" animBg="1"/>
      <p:bldP spid="2095" grpId="0" animBg="1"/>
      <p:bldP spid="2091" grpId="0" animBg="1"/>
      <p:bldP spid="2073" grpId="0" animBg="1"/>
      <p:bldP spid="2099" grpId="0"/>
      <p:bldP spid="2098" grpId="0"/>
      <p:bldP spid="2102" grpId="0"/>
      <p:bldP spid="2107" grpId="0"/>
      <p:bldP spid="2108" grpId="0"/>
      <p:bldP spid="2111" grpId="0"/>
      <p:bldP spid="2113" grpId="0"/>
      <p:bldP spid="2114" grpId="0"/>
      <p:bldP spid="2115" grpId="0"/>
      <p:bldP spid="2116" grpId="0"/>
      <p:bldP spid="2117" grpId="0"/>
      <p:bldP spid="2118" grpId="0"/>
      <p:bldP spid="2120" grpId="0"/>
      <p:bldP spid="21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egnaposto numero diapositiva 3"/>
          <p:cNvSpPr txBox="1">
            <a:spLocks noGrp="1"/>
          </p:cNvSpPr>
          <p:nvPr/>
        </p:nvSpPr>
        <p:spPr bwMode="auto">
          <a:xfrm>
            <a:off x="6553200" y="62849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buFont typeface="Arial" charset="0"/>
              <a:buNone/>
            </a:pPr>
            <a:fld id="{88C487F1-D348-40A0-8A69-9078DA0F81F9}" type="slidenum">
              <a:rPr lang="it-IT" altLang="it-IT" sz="1200">
                <a:latin typeface="Arial Black" pitchFamily="34" charset="0"/>
              </a:rPr>
              <a:pPr algn="r">
                <a:buFont typeface="Arial" charset="0"/>
                <a:buNone/>
              </a:pPr>
              <a:t>7</a:t>
            </a:fld>
            <a:endParaRPr lang="it-IT" altLang="it-IT" sz="1200">
              <a:latin typeface="Arial Black" pitchFamily="34" charset="0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430338" y="3757613"/>
            <a:ext cx="576262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AC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430338" y="3108325"/>
            <a:ext cx="576262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I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430338" y="2103438"/>
            <a:ext cx="576262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II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7367588" y="3752850"/>
            <a:ext cx="576262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I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7367588" y="2887663"/>
            <a:ext cx="576262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II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7367588" y="2025650"/>
            <a:ext cx="576262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III</a:t>
            </a:r>
          </a:p>
        </p:txBody>
      </p:sp>
      <p:sp>
        <p:nvSpPr>
          <p:cNvPr id="21512" name="Rectangle 9"/>
          <p:cNvSpPr>
            <a:spLocks noChangeArrowheads="1"/>
          </p:cNvSpPr>
          <p:nvPr/>
        </p:nvSpPr>
        <p:spPr bwMode="auto">
          <a:xfrm>
            <a:off x="611188" y="5843588"/>
            <a:ext cx="4752975" cy="862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3600" b="1">
                <a:latin typeface="Calibri" pitchFamily="34" charset="0"/>
              </a:rPr>
              <a:t>CPIA</a:t>
            </a:r>
          </a:p>
          <a:p>
            <a:pPr algn="ctr">
              <a:buFont typeface="Arial" charset="0"/>
              <a:buNone/>
            </a:pPr>
            <a:r>
              <a:rPr lang="it-IT" altLang="it-IT" i="1">
                <a:latin typeface="Calibri" pitchFamily="34" charset="0"/>
              </a:rPr>
              <a:t>(Unità amministrativa e didattica)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6877050" y="5842000"/>
            <a:ext cx="1135063" cy="863600"/>
          </a:xfrm>
          <a:prstGeom prst="rect">
            <a:avLst/>
          </a:prstGeom>
          <a:solidFill>
            <a:srgbClr val="CCCCE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400" b="1">
                <a:latin typeface="Calibri" pitchFamily="34" charset="0"/>
              </a:rPr>
              <a:t>Scuole</a:t>
            </a:r>
          </a:p>
          <a:p>
            <a:pPr algn="ctr">
              <a:buFont typeface="Arial" charset="0"/>
              <a:buNone/>
            </a:pPr>
            <a:r>
              <a:rPr lang="it-IT" altLang="it-IT" sz="1400" b="1">
                <a:latin typeface="Calibri" pitchFamily="34" charset="0"/>
              </a:rPr>
              <a:t>(IT; IP; LA)</a:t>
            </a: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6361113" y="1592263"/>
            <a:ext cx="431800" cy="28813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II</a:t>
            </a:r>
          </a:p>
          <a:p>
            <a:pPr algn="ctr">
              <a:buFont typeface="Arial" charset="0"/>
              <a:buNone/>
            </a:pPr>
            <a:endParaRPr lang="it-IT" altLang="it-IT" sz="1600" b="1">
              <a:latin typeface="Calibri" pitchFamily="34" charset="0"/>
            </a:endParaRPr>
          </a:p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L</a:t>
            </a:r>
          </a:p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I</a:t>
            </a:r>
          </a:p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V</a:t>
            </a:r>
          </a:p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E</a:t>
            </a:r>
          </a:p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L</a:t>
            </a:r>
          </a:p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L</a:t>
            </a:r>
          </a:p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O</a:t>
            </a:r>
          </a:p>
          <a:p>
            <a:pPr algn="ctr">
              <a:buFont typeface="Arial" charset="0"/>
              <a:buNone/>
            </a:pPr>
            <a:endParaRPr lang="it-IT" altLang="it-IT" sz="1600" b="1">
              <a:latin typeface="Calibri" pitchFamily="34" charset="0"/>
            </a:endParaRP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2725738" y="1593850"/>
            <a:ext cx="431800" cy="28813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I</a:t>
            </a:r>
          </a:p>
          <a:p>
            <a:pPr algn="ctr">
              <a:buFont typeface="Arial" charset="0"/>
              <a:buNone/>
            </a:pPr>
            <a:endParaRPr lang="it-IT" altLang="it-IT" sz="1600" b="1">
              <a:latin typeface="Calibri" pitchFamily="34" charset="0"/>
            </a:endParaRPr>
          </a:p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L</a:t>
            </a:r>
          </a:p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I</a:t>
            </a:r>
          </a:p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V</a:t>
            </a:r>
          </a:p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E</a:t>
            </a:r>
          </a:p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L</a:t>
            </a:r>
          </a:p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L</a:t>
            </a:r>
          </a:p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O</a:t>
            </a:r>
          </a:p>
          <a:p>
            <a:pPr algn="ctr">
              <a:buFont typeface="Arial" charset="0"/>
              <a:buNone/>
            </a:pPr>
            <a:endParaRPr lang="it-IT" altLang="it-IT" sz="1600" b="1">
              <a:latin typeface="Calibri" pitchFamily="34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2195513" y="1844675"/>
            <a:ext cx="314325" cy="2519363"/>
          </a:xfrm>
          <a:prstGeom prst="rightBrace">
            <a:avLst>
              <a:gd name="adj1" fmla="val 66793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it-IT" altLang="it-IT">
              <a:latin typeface="Calibri" pitchFamily="34" charset="0"/>
            </a:endParaRPr>
          </a:p>
        </p:txBody>
      </p:sp>
      <p:sp>
        <p:nvSpPr>
          <p:cNvPr id="12302" name="AutoShape 14"/>
          <p:cNvSpPr>
            <a:spLocks/>
          </p:cNvSpPr>
          <p:nvPr/>
        </p:nvSpPr>
        <p:spPr bwMode="auto">
          <a:xfrm flipH="1">
            <a:off x="6937375" y="2024063"/>
            <a:ext cx="142875" cy="2089150"/>
          </a:xfrm>
          <a:prstGeom prst="rightBrace">
            <a:avLst>
              <a:gd name="adj1" fmla="val 121852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it-IT" altLang="it-IT">
              <a:latin typeface="Calibri" pitchFamily="34" charset="0"/>
            </a:endParaRP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565150" y="1593850"/>
            <a:ext cx="431800" cy="28813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100" b="1">
                <a:latin typeface="Calibri" pitchFamily="34" charset="0"/>
              </a:rPr>
              <a:t>L</a:t>
            </a:r>
          </a:p>
          <a:p>
            <a:pPr algn="ctr">
              <a:buFont typeface="Arial" charset="0"/>
              <a:buNone/>
            </a:pPr>
            <a:r>
              <a:rPr lang="it-IT" altLang="it-IT" sz="1100" b="1">
                <a:latin typeface="Calibri" pitchFamily="34" charset="0"/>
              </a:rPr>
              <a:t>I</a:t>
            </a:r>
          </a:p>
          <a:p>
            <a:pPr algn="ctr">
              <a:buFont typeface="Arial" charset="0"/>
              <a:buNone/>
            </a:pPr>
            <a:r>
              <a:rPr lang="it-IT" altLang="it-IT" sz="1100" b="1">
                <a:latin typeface="Calibri" pitchFamily="34" charset="0"/>
              </a:rPr>
              <a:t>N</a:t>
            </a:r>
          </a:p>
          <a:p>
            <a:pPr algn="ctr">
              <a:buFont typeface="Arial" charset="0"/>
              <a:buNone/>
            </a:pPr>
            <a:r>
              <a:rPr lang="it-IT" altLang="it-IT" sz="1100" b="1">
                <a:latin typeface="Calibri" pitchFamily="34" charset="0"/>
              </a:rPr>
              <a:t>G</a:t>
            </a:r>
          </a:p>
          <a:p>
            <a:pPr algn="ctr">
              <a:buFont typeface="Arial" charset="0"/>
              <a:buNone/>
            </a:pPr>
            <a:r>
              <a:rPr lang="it-IT" altLang="it-IT" sz="1100" b="1">
                <a:latin typeface="Calibri" pitchFamily="34" charset="0"/>
              </a:rPr>
              <a:t>U</a:t>
            </a:r>
          </a:p>
          <a:p>
            <a:pPr algn="ctr">
              <a:buFont typeface="Arial" charset="0"/>
              <a:buNone/>
            </a:pPr>
            <a:r>
              <a:rPr lang="it-IT" altLang="it-IT" sz="1100" b="1">
                <a:latin typeface="Calibri" pitchFamily="34" charset="0"/>
              </a:rPr>
              <a:t>A</a:t>
            </a:r>
          </a:p>
          <a:p>
            <a:pPr algn="ctr">
              <a:buFont typeface="Arial" charset="0"/>
              <a:buNone/>
            </a:pPr>
            <a:endParaRPr lang="it-IT" altLang="it-IT" sz="1100" b="1">
              <a:latin typeface="Calibri" pitchFamily="34" charset="0"/>
            </a:endParaRPr>
          </a:p>
          <a:p>
            <a:pPr algn="ctr">
              <a:buFont typeface="Arial" charset="0"/>
              <a:buNone/>
            </a:pPr>
            <a:r>
              <a:rPr lang="it-IT" altLang="it-IT" sz="1100" b="1">
                <a:latin typeface="Calibri" pitchFamily="34" charset="0"/>
              </a:rPr>
              <a:t>I</a:t>
            </a:r>
          </a:p>
          <a:p>
            <a:pPr algn="ctr">
              <a:buFont typeface="Arial" charset="0"/>
              <a:buNone/>
            </a:pPr>
            <a:r>
              <a:rPr lang="it-IT" altLang="it-IT" sz="1100" b="1">
                <a:latin typeface="Calibri" pitchFamily="34" charset="0"/>
              </a:rPr>
              <a:t>T</a:t>
            </a:r>
          </a:p>
          <a:p>
            <a:pPr algn="ctr">
              <a:buFont typeface="Arial" charset="0"/>
              <a:buNone/>
            </a:pPr>
            <a:r>
              <a:rPr lang="it-IT" altLang="it-IT" sz="1100" b="1">
                <a:latin typeface="Calibri" pitchFamily="34" charset="0"/>
              </a:rPr>
              <a:t>A</a:t>
            </a:r>
          </a:p>
          <a:p>
            <a:pPr algn="ctr">
              <a:buFont typeface="Arial" charset="0"/>
              <a:buNone/>
            </a:pPr>
            <a:r>
              <a:rPr lang="it-IT" altLang="it-IT" sz="1100" b="1">
                <a:latin typeface="Calibri" pitchFamily="34" charset="0"/>
              </a:rPr>
              <a:t>L</a:t>
            </a:r>
          </a:p>
          <a:p>
            <a:pPr algn="ctr">
              <a:buFont typeface="Arial" charset="0"/>
              <a:buNone/>
            </a:pPr>
            <a:r>
              <a:rPr lang="it-IT" altLang="it-IT" sz="1100" b="1">
                <a:latin typeface="Calibri" pitchFamily="34" charset="0"/>
              </a:rPr>
              <a:t>I</a:t>
            </a:r>
          </a:p>
          <a:p>
            <a:pPr algn="ctr">
              <a:buFont typeface="Arial" charset="0"/>
              <a:buNone/>
            </a:pPr>
            <a:r>
              <a:rPr lang="it-IT" altLang="it-IT" sz="1100" b="1">
                <a:latin typeface="Calibri" pitchFamily="34" charset="0"/>
              </a:rPr>
              <a:t>A</a:t>
            </a:r>
          </a:p>
          <a:p>
            <a:pPr algn="ctr">
              <a:buFont typeface="Arial" charset="0"/>
              <a:buNone/>
            </a:pPr>
            <a:r>
              <a:rPr lang="it-IT" altLang="it-IT" sz="1100" b="1">
                <a:latin typeface="Calibri" pitchFamily="34" charset="0"/>
              </a:rPr>
              <a:t>N</a:t>
            </a:r>
          </a:p>
          <a:p>
            <a:pPr algn="ctr">
              <a:buFont typeface="Arial" charset="0"/>
              <a:buNone/>
            </a:pPr>
            <a:r>
              <a:rPr lang="it-IT" altLang="it-IT" sz="1100" b="1">
                <a:latin typeface="Calibri" pitchFamily="34" charset="0"/>
              </a:rPr>
              <a:t>A</a:t>
            </a:r>
          </a:p>
          <a:p>
            <a:pPr algn="ctr">
              <a:buFont typeface="Arial" charset="0"/>
              <a:buNone/>
            </a:pPr>
            <a:endParaRPr lang="it-IT" altLang="it-IT" sz="1100" b="1">
              <a:latin typeface="Calibri" pitchFamily="34" charset="0"/>
            </a:endParaRP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5403850" y="5842000"/>
            <a:ext cx="968375" cy="863600"/>
          </a:xfrm>
          <a:prstGeom prst="rect">
            <a:avLst/>
          </a:prstGeom>
          <a:solidFill>
            <a:srgbClr val="CCCCE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400" b="1">
                <a:latin typeface="Calibri" pitchFamily="34" charset="0"/>
              </a:rPr>
              <a:t>Accordi </a:t>
            </a:r>
          </a:p>
          <a:p>
            <a:pPr algn="ctr">
              <a:buFont typeface="Arial" charset="0"/>
              <a:buNone/>
            </a:pPr>
            <a:r>
              <a:rPr lang="it-IT" altLang="it-IT" sz="1400" b="1">
                <a:latin typeface="Calibri" pitchFamily="34" charset="0"/>
              </a:rPr>
              <a:t>di rete</a:t>
            </a:r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 flipV="1">
            <a:off x="1717675" y="4906963"/>
            <a:ext cx="0" cy="93503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>
            <a:off x="781050" y="4906963"/>
            <a:ext cx="208915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 flipV="1">
            <a:off x="781050" y="4546600"/>
            <a:ext cx="0" cy="36036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2308" name="Line 20"/>
          <p:cNvSpPr>
            <a:spLocks noChangeShapeType="1"/>
          </p:cNvSpPr>
          <p:nvPr/>
        </p:nvSpPr>
        <p:spPr bwMode="auto">
          <a:xfrm flipV="1">
            <a:off x="2870200" y="4546600"/>
            <a:ext cx="0" cy="36036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2309" name="Line 21"/>
          <p:cNvSpPr>
            <a:spLocks noChangeShapeType="1"/>
          </p:cNvSpPr>
          <p:nvPr/>
        </p:nvSpPr>
        <p:spPr bwMode="auto">
          <a:xfrm flipV="1">
            <a:off x="6588125" y="4532313"/>
            <a:ext cx="0" cy="129698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2310" name="Line 22"/>
          <p:cNvSpPr>
            <a:spLocks noChangeShapeType="1"/>
          </p:cNvSpPr>
          <p:nvPr/>
        </p:nvSpPr>
        <p:spPr bwMode="auto">
          <a:xfrm>
            <a:off x="6361113" y="6202363"/>
            <a:ext cx="503237" cy="158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1526" name="Rectangle 2"/>
          <p:cNvSpPr>
            <a:spLocks noChangeArrowheads="1"/>
          </p:cNvSpPr>
          <p:nvPr/>
        </p:nvSpPr>
        <p:spPr bwMode="auto">
          <a:xfrm>
            <a:off x="395288" y="549275"/>
            <a:ext cx="8229600" cy="6683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charset="0"/>
              <a:buNone/>
            </a:pPr>
            <a:r>
              <a:rPr lang="it-IT" altLang="it-IT" sz="3200">
                <a:latin typeface="Calibri" pitchFamily="34" charset="0"/>
              </a:rPr>
              <a:t>NUOVO IMPIANTO DIDATTICO</a:t>
            </a:r>
            <a:r>
              <a:rPr lang="it-IT" altLang="it-IT" sz="3200">
                <a:solidFill>
                  <a:schemeClr val="bg2"/>
                </a:solidFill>
                <a:latin typeface="Calibri" pitchFamily="34" charset="0"/>
              </a:rPr>
              <a:t> </a:t>
            </a:r>
            <a:endParaRPr lang="it-IT" altLang="it-IT" sz="3200" b="1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21527" name="Rectangle 24"/>
          <p:cNvSpPr>
            <a:spLocks noChangeArrowheads="1"/>
          </p:cNvSpPr>
          <p:nvPr/>
        </p:nvSpPr>
        <p:spPr bwMode="auto">
          <a:xfrm>
            <a:off x="611188" y="5842000"/>
            <a:ext cx="7416800" cy="863600"/>
          </a:xfrm>
          <a:prstGeom prst="rect">
            <a:avLst/>
          </a:prstGeom>
          <a:noFill/>
          <a:ln w="7620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it-IT" altLang="it-IT">
              <a:latin typeface="Calibri" pitchFamily="34" charset="0"/>
            </a:endParaRPr>
          </a:p>
        </p:txBody>
      </p:sp>
      <p:sp>
        <p:nvSpPr>
          <p:cNvPr id="12314" name="Rectangle 26"/>
          <p:cNvSpPr>
            <a:spLocks noChangeArrowheads="1"/>
          </p:cNvSpPr>
          <p:nvPr/>
        </p:nvSpPr>
        <p:spPr bwMode="auto">
          <a:xfrm>
            <a:off x="1436688" y="4041775"/>
            <a:ext cx="576262" cy="28733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200</a:t>
            </a:r>
          </a:p>
        </p:txBody>
      </p:sp>
      <p:sp>
        <p:nvSpPr>
          <p:cNvPr id="12315" name="Rectangle 27"/>
          <p:cNvSpPr>
            <a:spLocks noChangeArrowheads="1"/>
          </p:cNvSpPr>
          <p:nvPr/>
        </p:nvSpPr>
        <p:spPr bwMode="auto">
          <a:xfrm>
            <a:off x="1436688" y="3394075"/>
            <a:ext cx="576262" cy="28733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  <a:hlinkClick r:id="rId3" action="ppaction://hlinkfile"/>
              </a:rPr>
              <a:t>400</a:t>
            </a:r>
            <a:endParaRPr lang="it-IT" altLang="it-IT" sz="1600" b="1">
              <a:latin typeface="Calibri" pitchFamily="34" charset="0"/>
            </a:endParaRPr>
          </a:p>
        </p:txBody>
      </p:sp>
      <p:sp>
        <p:nvSpPr>
          <p:cNvPr id="12316" name="Rectangle 28"/>
          <p:cNvSpPr>
            <a:spLocks noChangeArrowheads="1"/>
          </p:cNvSpPr>
          <p:nvPr/>
        </p:nvSpPr>
        <p:spPr bwMode="auto">
          <a:xfrm>
            <a:off x="1436688" y="2386013"/>
            <a:ext cx="576262" cy="28733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  <a:hlinkClick r:id="rId4" action="ppaction://hlinkfile"/>
              </a:rPr>
              <a:t>825</a:t>
            </a:r>
            <a:endParaRPr lang="it-IT" altLang="it-IT" sz="1600" b="1">
              <a:latin typeface="Calibri" pitchFamily="34" charset="0"/>
            </a:endParaRPr>
          </a:p>
        </p:txBody>
      </p:sp>
      <p:sp>
        <p:nvSpPr>
          <p:cNvPr id="12317" name="Rectangle 29"/>
          <p:cNvSpPr>
            <a:spLocks noChangeArrowheads="1"/>
          </p:cNvSpPr>
          <p:nvPr/>
        </p:nvSpPr>
        <p:spPr bwMode="auto">
          <a:xfrm>
            <a:off x="7380288" y="4041775"/>
            <a:ext cx="576262" cy="28892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1518</a:t>
            </a:r>
          </a:p>
        </p:txBody>
      </p:sp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1433513" y="2789238"/>
            <a:ext cx="576262" cy="287337"/>
          </a:xfrm>
          <a:prstGeom prst="rect">
            <a:avLst/>
          </a:prstGeom>
          <a:solidFill>
            <a:srgbClr val="33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800" b="1">
                <a:solidFill>
                  <a:schemeClr val="bg1"/>
                </a:solidFill>
                <a:latin typeface="Calibri" pitchFamily="34" charset="0"/>
                <a:hlinkClick r:id="rId5" action="ppaction://hlinkfile"/>
              </a:rPr>
              <a:t>Repertorio</a:t>
            </a:r>
            <a:endParaRPr lang="it-IT" altLang="it-IT" sz="800" b="1">
              <a:solidFill>
                <a:schemeClr val="bg1"/>
              </a:solidFill>
              <a:latin typeface="Calibri" pitchFamily="34" charset="0"/>
            </a:endParaRPr>
          </a:p>
          <a:p>
            <a:pPr algn="ctr">
              <a:buFont typeface="Arial" charset="0"/>
              <a:buNone/>
            </a:pPr>
            <a:r>
              <a:rPr lang="it-IT" altLang="it-IT" sz="800" b="1">
                <a:solidFill>
                  <a:schemeClr val="bg1"/>
                </a:solidFill>
                <a:latin typeface="Calibri" pitchFamily="34" charset="0"/>
              </a:rPr>
              <a:t>competenze</a:t>
            </a:r>
          </a:p>
        </p:txBody>
      </p:sp>
      <p:sp>
        <p:nvSpPr>
          <p:cNvPr id="12322" name="Rectangle 34"/>
          <p:cNvSpPr>
            <a:spLocks noChangeArrowheads="1"/>
          </p:cNvSpPr>
          <p:nvPr/>
        </p:nvSpPr>
        <p:spPr bwMode="auto">
          <a:xfrm>
            <a:off x="2714625" y="1268413"/>
            <a:ext cx="431800" cy="288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400" b="1">
                <a:solidFill>
                  <a:schemeClr val="bg1"/>
                </a:solidFill>
                <a:latin typeface="Calibri" pitchFamily="34" charset="0"/>
                <a:hlinkClick r:id="rId6" action="ppaction://hlinkfile"/>
              </a:rPr>
              <a:t>RA</a:t>
            </a:r>
            <a:endParaRPr lang="it-IT" altLang="it-IT" sz="1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323" name="Line 35"/>
          <p:cNvSpPr>
            <a:spLocks noChangeShapeType="1"/>
          </p:cNvSpPr>
          <p:nvPr/>
        </p:nvSpPr>
        <p:spPr bwMode="auto">
          <a:xfrm>
            <a:off x="1030288" y="4221163"/>
            <a:ext cx="35877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2324" name="Rectangle 36"/>
          <p:cNvSpPr>
            <a:spLocks noChangeArrowheads="1"/>
          </p:cNvSpPr>
          <p:nvPr/>
        </p:nvSpPr>
        <p:spPr bwMode="auto">
          <a:xfrm>
            <a:off x="1431925" y="1773238"/>
            <a:ext cx="576263" cy="287337"/>
          </a:xfrm>
          <a:prstGeom prst="rect">
            <a:avLst/>
          </a:prstGeom>
          <a:solidFill>
            <a:srgbClr val="33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800" b="1">
                <a:solidFill>
                  <a:schemeClr val="bg1"/>
                </a:solidFill>
                <a:latin typeface="Calibri" pitchFamily="34" charset="0"/>
                <a:hlinkClick r:id="rId7" action="ppaction://hlinkfile"/>
              </a:rPr>
              <a:t>Repertorio</a:t>
            </a:r>
            <a:endParaRPr lang="it-IT" altLang="it-IT" sz="800" b="1">
              <a:solidFill>
                <a:schemeClr val="bg1"/>
              </a:solidFill>
              <a:latin typeface="Calibri" pitchFamily="34" charset="0"/>
            </a:endParaRPr>
          </a:p>
          <a:p>
            <a:pPr algn="ctr">
              <a:buFont typeface="Arial" charset="0"/>
              <a:buNone/>
            </a:pPr>
            <a:r>
              <a:rPr lang="it-IT" altLang="it-IT" sz="800" b="1">
                <a:solidFill>
                  <a:schemeClr val="bg1"/>
                </a:solidFill>
                <a:latin typeface="Calibri" pitchFamily="34" charset="0"/>
              </a:rPr>
              <a:t>competenze</a:t>
            </a:r>
          </a:p>
        </p:txBody>
      </p:sp>
      <p:sp>
        <p:nvSpPr>
          <p:cNvPr id="12325" name="Rectangle 37"/>
          <p:cNvSpPr>
            <a:spLocks noChangeArrowheads="1"/>
          </p:cNvSpPr>
          <p:nvPr/>
        </p:nvSpPr>
        <p:spPr bwMode="auto">
          <a:xfrm>
            <a:off x="554038" y="1268413"/>
            <a:ext cx="431800" cy="288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Arial" charset="0"/>
              <a:buNone/>
            </a:pPr>
            <a:r>
              <a:rPr lang="it-IT" altLang="it-IT" sz="1400" b="1">
                <a:latin typeface="Calibri" pitchFamily="34" charset="0"/>
                <a:hlinkClick r:id="rId8" action="ppaction://hlinkfile"/>
              </a:rPr>
              <a:t>RA</a:t>
            </a:r>
            <a:endParaRPr lang="it-IT" altLang="it-IT" sz="1400" b="1">
              <a:latin typeface="Calibri" pitchFamily="34" charset="0"/>
            </a:endParaRPr>
          </a:p>
        </p:txBody>
      </p:sp>
      <p:sp>
        <p:nvSpPr>
          <p:cNvPr id="12330" name="Text Box 42">
            <a:hlinkClick r:id="rId9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7308850" y="3429000"/>
            <a:ext cx="647700" cy="244475"/>
          </a:xfrm>
          <a:prstGeom prst="rect">
            <a:avLst/>
          </a:prstGeom>
          <a:solidFill>
            <a:srgbClr val="3333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None/>
            </a:pPr>
            <a:r>
              <a:rPr lang="it-IT" altLang="it-IT" sz="1000" b="1">
                <a:solidFill>
                  <a:schemeClr val="bg1"/>
                </a:solidFill>
                <a:latin typeface="Calibri" pitchFamily="34" charset="0"/>
                <a:hlinkClick r:id="rId9" action="ppaction://hlinkpres?slideindex=1&amp;slidetitle="/>
              </a:rPr>
              <a:t>LG. E IN</a:t>
            </a:r>
            <a:endParaRPr lang="it-IT" altLang="it-IT" sz="10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123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70" decel="100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770" decel="100000"/>
                                        <p:tgtEl>
                                          <p:spTgt spid="1230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7" dur="77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70" decel="100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770" decel="100000"/>
                                        <p:tgtEl>
                                          <p:spTgt spid="1229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4" dur="77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6" dur="77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70" decel="100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770" decel="100000"/>
                                        <p:tgtEl>
                                          <p:spTgt spid="1229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5" dur="77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7" dur="77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70" decel="100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770" decel="100000"/>
                                        <p:tgtEl>
                                          <p:spTgt spid="1229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4" dur="77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6" dur="77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2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900" decel="1000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900" decel="1000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1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 nodeType="clickPar">
                      <p:stCondLst>
                        <p:cond delay="indefinite"/>
                      </p:stCondLst>
                      <p:childTnLst>
                        <p:par>
                          <p:cTn id="1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900" decel="100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 nodeType="clickPar">
                      <p:stCondLst>
                        <p:cond delay="indefinite"/>
                      </p:stCondLst>
                      <p:childTnLst>
                        <p:par>
                          <p:cTn id="1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1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 nodeType="clickPar">
                      <p:stCondLst>
                        <p:cond delay="indefinite"/>
                      </p:stCondLst>
                      <p:childTnLst>
                        <p:par>
                          <p:cTn id="1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12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900" decel="1000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3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900" decel="100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 nodeType="clickPar">
                      <p:stCondLst>
                        <p:cond delay="indefinite"/>
                      </p:stCondLst>
                      <p:childTnLst>
                        <p:par>
                          <p:cTn id="1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 nodeType="clickPar">
                      <p:stCondLst>
                        <p:cond delay="indefinite"/>
                      </p:stCondLst>
                      <p:childTnLst>
                        <p:par>
                          <p:cTn id="2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 nodeType="clickPar">
                      <p:stCondLst>
                        <p:cond delay="indefinite"/>
                      </p:stCondLst>
                      <p:childTnLst>
                        <p:par>
                          <p:cTn id="2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12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12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2292" grpId="0" animBg="1"/>
      <p:bldP spid="12293" grpId="0" animBg="1"/>
      <p:bldP spid="12294" grpId="0" animBg="1"/>
      <p:bldP spid="12295" grpId="0" animBg="1"/>
      <p:bldP spid="12296" grpId="0" animBg="1"/>
      <p:bldP spid="12298" grpId="0" animBg="1"/>
      <p:bldP spid="12299" grpId="0" animBg="1"/>
      <p:bldP spid="12300" grpId="0" animBg="1"/>
      <p:bldP spid="12301" grpId="0" animBg="1"/>
      <p:bldP spid="12302" grpId="0" animBg="1"/>
      <p:bldP spid="12303" grpId="0" animBg="1"/>
      <p:bldP spid="12304" grpId="0" animBg="1"/>
      <p:bldP spid="12305" grpId="0" animBg="1"/>
      <p:bldP spid="12306" grpId="0" animBg="1"/>
      <p:bldP spid="12307" grpId="0" animBg="1"/>
      <p:bldP spid="12308" grpId="0" animBg="1"/>
      <p:bldP spid="12309" grpId="0" animBg="1"/>
      <p:bldP spid="12310" grpId="0" animBg="1"/>
      <p:bldP spid="12314" grpId="0" animBg="1"/>
      <p:bldP spid="12314" grpId="1" animBg="1"/>
      <p:bldP spid="12315" grpId="0" animBg="1"/>
      <p:bldP spid="12316" grpId="0" animBg="1"/>
      <p:bldP spid="12317" grpId="0" animBg="1"/>
      <p:bldP spid="12319" grpId="0" animBg="1"/>
      <p:bldP spid="12322" grpId="0" animBg="1"/>
      <p:bldP spid="12323" grpId="0" animBg="1"/>
      <p:bldP spid="12324" grpId="0" animBg="1"/>
      <p:bldP spid="12325" grpId="0" animBg="1"/>
      <p:bldP spid="123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ChangeArrowheads="1"/>
          </p:cNvSpPr>
          <p:nvPr/>
        </p:nvSpPr>
        <p:spPr bwMode="auto">
          <a:xfrm>
            <a:off x="0" y="223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</a:pPr>
            <a:endParaRPr lang="it-IT" altLang="it-IT">
              <a:latin typeface="Calibri" pitchFamily="34" charset="0"/>
            </a:endParaRPr>
          </a:p>
        </p:txBody>
      </p:sp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1187450" y="188913"/>
            <a:ext cx="6553200" cy="925512"/>
          </a:xfrm>
          <a:prstGeom prst="rect">
            <a:avLst/>
          </a:prstGeom>
          <a:solidFill>
            <a:srgbClr val="FF99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CPIA</a:t>
            </a:r>
          </a:p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Istituzione scolastica autonoma </a:t>
            </a:r>
          </a:p>
          <a:p>
            <a:pPr algn="ctr">
              <a:buFont typeface="Arial" charset="0"/>
              <a:buNone/>
            </a:pPr>
            <a:r>
              <a:rPr lang="it-IT" altLang="it-IT" b="1">
                <a:latin typeface="Calibri" pitchFamily="34" charset="0"/>
              </a:rPr>
              <a:t>Ampliamento dell’offerta formativa</a:t>
            </a:r>
          </a:p>
        </p:txBody>
      </p:sp>
      <p:sp>
        <p:nvSpPr>
          <p:cNvPr id="23555" name="Line 15"/>
          <p:cNvSpPr>
            <a:spLocks noChangeShapeType="1"/>
          </p:cNvSpPr>
          <p:nvPr/>
        </p:nvSpPr>
        <p:spPr bwMode="auto">
          <a:xfrm>
            <a:off x="4356100" y="836613"/>
            <a:ext cx="0" cy="217487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179388" y="1287463"/>
            <a:ext cx="8964612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300">
                <a:latin typeface="Calibri" pitchFamily="34" charset="0"/>
              </a:rPr>
              <a:t>Il CPIA, inoltre, per ampliare l’offerta formativa stipula accordi con gli enti locali ed altri soggetti pubblici e privati, con particolare riferimento alle strutture formative accreditate dalle Regioni; l’ampliamento dell’offerta formativa - in linea con quanto previsto dall’art. 9 del D.P.R. 275/99 - consiste in iniziative coerenti con le finalità del CPIA e che tengono conto delle esigenze del contesto culturale, sociale ed economico delle realtà locali. Al riguardo, si segnalano - a mero titolo esemplificativo - </a:t>
            </a:r>
            <a:r>
              <a:rPr lang="it-IT" sz="2300" b="1">
                <a:latin typeface="Calibri" pitchFamily="34" charset="0"/>
              </a:rPr>
              <a:t>iniziative tese ad </a:t>
            </a:r>
            <a:r>
              <a:rPr lang="it-IT" sz="2300" b="1" i="1">
                <a:latin typeface="Calibri" pitchFamily="34" charset="0"/>
              </a:rPr>
              <a:t>integrare </a:t>
            </a:r>
            <a:r>
              <a:rPr lang="it-IT" sz="2300" b="1">
                <a:latin typeface="Calibri" pitchFamily="34" charset="0"/>
              </a:rPr>
              <a:t>ed </a:t>
            </a:r>
            <a:r>
              <a:rPr lang="it-IT" sz="2300" b="1" i="1">
                <a:latin typeface="Calibri" pitchFamily="34" charset="0"/>
              </a:rPr>
              <a:t>arricchire </a:t>
            </a:r>
            <a:r>
              <a:rPr lang="it-IT" sz="2300" b="1">
                <a:latin typeface="Calibri" pitchFamily="34" charset="0"/>
              </a:rPr>
              <a:t>i percorsi di istruzione degli adulti e/o </a:t>
            </a:r>
            <a:r>
              <a:rPr lang="it-IT" sz="2300" b="1" i="1">
                <a:latin typeface="Calibri" pitchFamily="34" charset="0"/>
              </a:rPr>
              <a:t>favorire </a:t>
            </a:r>
            <a:r>
              <a:rPr lang="it-IT" sz="2300" b="1">
                <a:latin typeface="Calibri" pitchFamily="34" charset="0"/>
              </a:rPr>
              <a:t>il raccordo con altre tipologie di percorsi di istruzione e formazione </a:t>
            </a:r>
            <a:r>
              <a:rPr lang="it-IT" sz="2300">
                <a:latin typeface="Calibri" pitchFamily="34" charset="0"/>
              </a:rPr>
              <a:t>(percorsi di formazione continua, percorsi di IeFP, percorsi in apprendistato, percorsi di IFTS, percorsi di ITS, ecc…), al fine di realizzare progetti integrati di istruzione e formazione, che richiedono la collaborazione con altre agenzie formative pubbliche e private, anche partecipando a programmi regionali, nazionali o comunitari,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5"/>
          <p:cNvSpPr>
            <a:spLocks noChangeArrowheads="1"/>
          </p:cNvSpPr>
          <p:nvPr/>
        </p:nvSpPr>
        <p:spPr bwMode="auto">
          <a:xfrm>
            <a:off x="0" y="223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</a:pPr>
            <a:endParaRPr lang="it-IT" altLang="it-IT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4578" name="Rectangle 14"/>
          <p:cNvSpPr>
            <a:spLocks noChangeArrowheads="1"/>
          </p:cNvSpPr>
          <p:nvPr/>
        </p:nvSpPr>
        <p:spPr bwMode="auto">
          <a:xfrm>
            <a:off x="3544888" y="2862263"/>
            <a:ext cx="2395537" cy="3230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it-IT" altLang="it-IT" sz="1200" b="1">
                <a:solidFill>
                  <a:srgbClr val="6B6BCF"/>
                </a:solidFill>
                <a:latin typeface="Calibri" pitchFamily="34" charset="0"/>
              </a:rPr>
              <a:t>la lettura dei fabbisogni formativi del territorio </a:t>
            </a:r>
          </a:p>
          <a:p>
            <a:pPr marL="228600" indent="-228600" algn="just">
              <a:buFontTx/>
              <a:buAutoNum type="arabicPeriod"/>
            </a:pPr>
            <a:endParaRPr lang="it-IT" altLang="it-IT" sz="1200" b="1">
              <a:solidFill>
                <a:srgbClr val="6B6BCF"/>
              </a:solidFill>
              <a:latin typeface="Calibri" pitchFamily="34" charset="0"/>
            </a:endParaRPr>
          </a:p>
          <a:p>
            <a:pPr marL="228600" indent="-228600" algn="just">
              <a:buFontTx/>
              <a:buAutoNum type="arabicPeriod"/>
            </a:pPr>
            <a:r>
              <a:rPr lang="it-IT" altLang="it-IT" sz="1200" b="1">
                <a:solidFill>
                  <a:srgbClr val="6B6BCF"/>
                </a:solidFill>
                <a:latin typeface="Calibri" pitchFamily="34" charset="0"/>
              </a:rPr>
              <a:t>la costruzione di profili di adulti definiti sulla base delle necessità dei contesti sociali e di lavoro; </a:t>
            </a:r>
          </a:p>
          <a:p>
            <a:pPr marL="228600" indent="-228600" algn="just">
              <a:buFontTx/>
              <a:buAutoNum type="arabicPeriod"/>
            </a:pPr>
            <a:endParaRPr lang="it-IT" altLang="it-IT" sz="1200" b="1">
              <a:solidFill>
                <a:srgbClr val="6B6BCF"/>
              </a:solidFill>
              <a:latin typeface="Calibri" pitchFamily="34" charset="0"/>
            </a:endParaRPr>
          </a:p>
          <a:p>
            <a:pPr marL="228600" indent="-228600" algn="just">
              <a:buFontTx/>
              <a:buAutoNum type="arabicPeriod"/>
            </a:pPr>
            <a:r>
              <a:rPr lang="it-IT" altLang="it-IT" sz="1200" b="1">
                <a:solidFill>
                  <a:srgbClr val="6B6BCF"/>
                </a:solidFill>
                <a:latin typeface="Calibri" pitchFamily="34" charset="0"/>
              </a:rPr>
              <a:t>l’interpretazione dei bisogni di competenze e conoscenze della popolazione adulta; </a:t>
            </a:r>
          </a:p>
          <a:p>
            <a:pPr marL="228600" indent="-228600" algn="just">
              <a:buFontTx/>
              <a:buAutoNum type="arabicPeriod"/>
            </a:pPr>
            <a:endParaRPr lang="it-IT" altLang="it-IT" sz="1200" b="1">
              <a:solidFill>
                <a:srgbClr val="6B6BCF"/>
              </a:solidFill>
              <a:latin typeface="Calibri" pitchFamily="34" charset="0"/>
            </a:endParaRPr>
          </a:p>
          <a:p>
            <a:pPr marL="228600" indent="-228600" algn="just">
              <a:buFontTx/>
              <a:buAutoNum type="arabicPeriod"/>
            </a:pPr>
            <a:r>
              <a:rPr lang="it-IT" altLang="it-IT" sz="1200" b="1">
                <a:solidFill>
                  <a:srgbClr val="6B6BCF"/>
                </a:solidFill>
                <a:latin typeface="Calibri" pitchFamily="34" charset="0"/>
              </a:rPr>
              <a:t>l’accoglienza e l’orientamento;  </a:t>
            </a:r>
          </a:p>
          <a:p>
            <a:pPr marL="228600" indent="-228600" algn="just">
              <a:buFontTx/>
              <a:buAutoNum type="arabicPeriod"/>
            </a:pPr>
            <a:endParaRPr lang="it-IT" altLang="it-IT" sz="1200" b="1">
              <a:solidFill>
                <a:srgbClr val="6B6BCF"/>
              </a:solidFill>
              <a:latin typeface="Calibri" pitchFamily="34" charset="0"/>
            </a:endParaRPr>
          </a:p>
          <a:p>
            <a:pPr marL="228600" indent="-228600" algn="just">
              <a:buFontTx/>
              <a:buAutoNum type="arabicPeriod"/>
            </a:pPr>
            <a:r>
              <a:rPr lang="it-IT" altLang="it-IT" sz="1200" b="1">
                <a:solidFill>
                  <a:srgbClr val="6B6BCF"/>
                </a:solidFill>
                <a:latin typeface="Calibri" pitchFamily="34" charset="0"/>
              </a:rPr>
              <a:t>il miglioramento della qualità e dell’efficacia dell’istruzione degli adulti.</a:t>
            </a:r>
          </a:p>
        </p:txBody>
      </p:sp>
      <p:sp>
        <p:nvSpPr>
          <p:cNvPr id="24579" name="Text Box 19"/>
          <p:cNvSpPr txBox="1">
            <a:spLocks noChangeArrowheads="1"/>
          </p:cNvSpPr>
          <p:nvPr/>
        </p:nvSpPr>
        <p:spPr bwMode="auto">
          <a:xfrm>
            <a:off x="6227763" y="1196975"/>
            <a:ext cx="2395537" cy="13144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Favorire il raccordo tra i percorsi di istruzione di primo livello e i percorsi di istruzione di secondo livello</a:t>
            </a:r>
          </a:p>
        </p:txBody>
      </p:sp>
      <p:sp>
        <p:nvSpPr>
          <p:cNvPr id="24580" name="Rectangle 25"/>
          <p:cNvSpPr>
            <a:spLocks noChangeArrowheads="1"/>
          </p:cNvSpPr>
          <p:nvPr/>
        </p:nvSpPr>
        <p:spPr bwMode="auto">
          <a:xfrm>
            <a:off x="195263" y="1958975"/>
            <a:ext cx="3008312" cy="4154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just">
              <a:buFontTx/>
              <a:buAutoNum type="arabicPeriod"/>
            </a:pPr>
            <a:r>
              <a:rPr lang="it-IT" altLang="it-IT" sz="1200">
                <a:solidFill>
                  <a:srgbClr val="3333CC"/>
                </a:solidFill>
                <a:latin typeface="Calibri" pitchFamily="34" charset="0"/>
              </a:rPr>
              <a:t>la progettazione formativa e la ricerca valutativa;</a:t>
            </a:r>
          </a:p>
          <a:p>
            <a:pPr marL="342900" indent="-342900" algn="just">
              <a:buFontTx/>
              <a:buAutoNum type="arabicPeriod"/>
            </a:pPr>
            <a:r>
              <a:rPr lang="it-IT" altLang="it-IT" sz="1200">
                <a:solidFill>
                  <a:srgbClr val="3333CC"/>
                </a:solidFill>
                <a:latin typeface="Calibri" pitchFamily="34" charset="0"/>
              </a:rPr>
              <a:t>la formazione e l'aggiornamento culturale e professionale del personale scolastico;</a:t>
            </a:r>
          </a:p>
          <a:p>
            <a:pPr marL="342900" indent="-342900" algn="just">
              <a:buFontTx/>
              <a:buAutoNum type="arabicPeriod"/>
            </a:pPr>
            <a:r>
              <a:rPr lang="it-IT" altLang="it-IT" sz="1200">
                <a:solidFill>
                  <a:srgbClr val="3333CC"/>
                </a:solidFill>
                <a:latin typeface="Calibri" pitchFamily="34" charset="0"/>
              </a:rPr>
              <a:t>l'innovazione metodologica e disciplinare;</a:t>
            </a:r>
          </a:p>
          <a:p>
            <a:pPr marL="342900" indent="-342900" algn="just">
              <a:buFontTx/>
              <a:buAutoNum type="arabicPeriod"/>
            </a:pPr>
            <a:r>
              <a:rPr lang="it-IT" altLang="it-IT" sz="1200" b="1">
                <a:solidFill>
                  <a:srgbClr val="3333CC"/>
                </a:solidFill>
                <a:latin typeface="Calibri" pitchFamily="34" charset="0"/>
              </a:rPr>
              <a:t>la ricerca didattica sulle diverse valenze delle tecnologie dell'informazione e della comunicazione e sulla loro integrazione nei processi formativi;</a:t>
            </a:r>
          </a:p>
          <a:p>
            <a:pPr marL="342900" indent="-342900" algn="just">
              <a:buFontTx/>
              <a:buAutoNum type="arabicPeriod"/>
            </a:pPr>
            <a:r>
              <a:rPr lang="it-IT" altLang="it-IT" sz="1200">
                <a:solidFill>
                  <a:srgbClr val="3333CC"/>
                </a:solidFill>
                <a:latin typeface="Calibri" pitchFamily="34" charset="0"/>
              </a:rPr>
              <a:t>la documentazione educativa e la sua diffusione all'interno della scuola</a:t>
            </a:r>
          </a:p>
          <a:p>
            <a:pPr marL="342900" indent="-342900" algn="just">
              <a:buFontTx/>
              <a:buAutoNum type="arabicPeriod"/>
            </a:pPr>
            <a:r>
              <a:rPr lang="it-IT" altLang="it-IT" sz="1200">
                <a:solidFill>
                  <a:srgbClr val="3333CC"/>
                </a:solidFill>
                <a:latin typeface="Calibri" pitchFamily="34" charset="0"/>
              </a:rPr>
              <a:t>gli scambi di informazioni, esperienze e materiali didattici;</a:t>
            </a:r>
          </a:p>
          <a:p>
            <a:pPr marL="342900" indent="-342900" algn="just">
              <a:buFontTx/>
              <a:buAutoNum type="arabicPeriod"/>
            </a:pPr>
            <a:r>
              <a:rPr lang="it-IT" altLang="it-IT" sz="1200" b="1">
                <a:solidFill>
                  <a:srgbClr val="3333CC"/>
                </a:solidFill>
                <a:latin typeface="Calibri" pitchFamily="34" charset="0"/>
              </a:rPr>
              <a:t>l'integrazione fra le diverse articolazioni del sistema scolastico e, d'intesa con i soggetti istituzionali competenti, fra i diversi sistemi formativi, ivi compresa la formazione professionale.</a:t>
            </a:r>
          </a:p>
        </p:txBody>
      </p:sp>
      <p:sp>
        <p:nvSpPr>
          <p:cNvPr id="24581" name="Rectangle 39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</a:pPr>
            <a:endParaRPr lang="it-IT" altLang="it-IT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4582" name="Text Box 40"/>
          <p:cNvSpPr txBox="1">
            <a:spLocks noChangeArrowheads="1"/>
          </p:cNvSpPr>
          <p:nvPr/>
        </p:nvSpPr>
        <p:spPr bwMode="auto">
          <a:xfrm>
            <a:off x="971550" y="188913"/>
            <a:ext cx="7272338" cy="650875"/>
          </a:xfrm>
          <a:prstGeom prst="rect">
            <a:avLst/>
          </a:prstGeom>
          <a:solidFill>
            <a:srgbClr val="FF99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it-IT" altLang="it-IT" b="1">
                <a:solidFill>
                  <a:srgbClr val="000000"/>
                </a:solidFill>
                <a:latin typeface="Calibri" pitchFamily="34" charset="0"/>
              </a:rPr>
              <a:t>CPIA</a:t>
            </a:r>
          </a:p>
          <a:p>
            <a:pPr algn="ctr">
              <a:buFont typeface="Arial" charset="0"/>
              <a:buNone/>
            </a:pPr>
            <a:r>
              <a:rPr lang="it-IT" altLang="it-IT" b="1">
                <a:solidFill>
                  <a:srgbClr val="000000"/>
                </a:solidFill>
                <a:latin typeface="Calibri" pitchFamily="34" charset="0"/>
              </a:rPr>
              <a:t>Attività di ricerca, sperimentazione e sviluppo </a:t>
            </a:r>
          </a:p>
        </p:txBody>
      </p:sp>
      <p:sp>
        <p:nvSpPr>
          <p:cNvPr id="24583" name="Text Box 19"/>
          <p:cNvSpPr txBox="1">
            <a:spLocks noChangeArrowheads="1"/>
          </p:cNvSpPr>
          <p:nvPr/>
        </p:nvSpPr>
        <p:spPr bwMode="auto">
          <a:xfrm>
            <a:off x="3800475" y="1196975"/>
            <a:ext cx="1924050" cy="8255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Valorizzare il CPIA</a:t>
            </a:r>
          </a:p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come </a:t>
            </a:r>
          </a:p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struttura di servizio</a:t>
            </a:r>
          </a:p>
        </p:txBody>
      </p:sp>
      <p:sp>
        <p:nvSpPr>
          <p:cNvPr id="24584" name="Text Box 19"/>
          <p:cNvSpPr txBox="1">
            <a:spLocks noChangeArrowheads="1"/>
          </p:cNvSpPr>
          <p:nvPr/>
        </p:nvSpPr>
        <p:spPr bwMode="auto">
          <a:xfrm>
            <a:off x="195263" y="1187450"/>
            <a:ext cx="3008312" cy="5810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it-IT" altLang="it-IT" sz="1600" b="1">
                <a:latin typeface="Calibri" pitchFamily="34" charset="0"/>
              </a:rPr>
              <a:t>Potenziare gli ambiti di ricerca di cui all’art, 6 del DPR 275/99</a:t>
            </a:r>
          </a:p>
        </p:txBody>
      </p:sp>
      <p:sp>
        <p:nvSpPr>
          <p:cNvPr id="24585" name="Rectangle 14"/>
          <p:cNvSpPr>
            <a:spLocks noChangeArrowheads="1"/>
          </p:cNvSpPr>
          <p:nvPr/>
        </p:nvSpPr>
        <p:spPr bwMode="auto">
          <a:xfrm>
            <a:off x="6227763" y="3600450"/>
            <a:ext cx="2395537" cy="2492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28600" indent="-228600" algn="just">
              <a:buFontTx/>
              <a:buAutoNum type="arabicPeriod"/>
            </a:pPr>
            <a:r>
              <a:rPr lang="it-IT" altLang="it-IT" sz="1200" b="1">
                <a:solidFill>
                  <a:srgbClr val="6B6BCF"/>
                </a:solidFill>
                <a:latin typeface="Calibri" pitchFamily="34" charset="0"/>
              </a:rPr>
              <a:t>Criteri e modalità per la gestione comune delle funzioni attribuite alle istituzioni scolastiche di cui al comma 2, art. 14, DPR 275/99</a:t>
            </a:r>
          </a:p>
          <a:p>
            <a:pPr marL="228600" indent="-228600" algn="just">
              <a:buFontTx/>
              <a:buAutoNum type="arabicPeriod"/>
            </a:pPr>
            <a:r>
              <a:rPr lang="it-IT" altLang="it-IT" sz="1200" b="1">
                <a:solidFill>
                  <a:srgbClr val="6B6BCF"/>
                </a:solidFill>
                <a:latin typeface="Calibri" pitchFamily="34" charset="0"/>
              </a:rPr>
              <a:t>Stesura del POF del CPIA in quanto rete territoriale di servizio, articolata in unità amministrativa, unità didattica e unità formativa;</a:t>
            </a:r>
          </a:p>
          <a:p>
            <a:pPr marL="228600" indent="-228600" algn="just">
              <a:buFontTx/>
              <a:buAutoNum type="arabicPeriod"/>
            </a:pPr>
            <a:r>
              <a:rPr lang="it-IT" altLang="it-IT" sz="1200" b="1">
                <a:solidFill>
                  <a:srgbClr val="6B6BCF"/>
                </a:solidFill>
                <a:latin typeface="Calibri" pitchFamily="34" charset="0"/>
              </a:rPr>
              <a:t>Progettazione comune dei percorsi di primo livello  e dei percorsi di secondo livello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2142</TotalTime>
  <Words>1132</Words>
  <Application>Microsoft Office PowerPoint</Application>
  <PresentationFormat>Presentazione su schermo (4:3)</PresentationFormat>
  <Paragraphs>197</Paragraphs>
  <Slides>13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Tema di Office</vt:lpstr>
      <vt:lpstr>Diapositiva 1</vt:lpstr>
      <vt:lpstr>Diapositiva 2</vt:lpstr>
      <vt:lpstr>Le competenze per vivere e lavorare oggi. Principali evidenze dall’Indagine PIAAC</vt:lpstr>
      <vt:lpstr>…. alcune criticità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Administrator</dc:creator>
  <cp:lastModifiedBy>Duca</cp:lastModifiedBy>
  <cp:revision>32</cp:revision>
  <dcterms:created xsi:type="dcterms:W3CDTF">2014-10-02T14:00:01Z</dcterms:created>
  <dcterms:modified xsi:type="dcterms:W3CDTF">2015-01-23T11:33:59Z</dcterms:modified>
</cp:coreProperties>
</file>